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4"/>
  </p:notesMasterIdLst>
  <p:handoutMasterIdLst>
    <p:handoutMasterId r:id="rId45"/>
  </p:handoutMasterIdLst>
  <p:sldIdLst>
    <p:sldId id="307" r:id="rId2"/>
    <p:sldId id="268" r:id="rId3"/>
    <p:sldId id="313" r:id="rId4"/>
    <p:sldId id="315" r:id="rId5"/>
    <p:sldId id="269" r:id="rId6"/>
    <p:sldId id="298" r:id="rId7"/>
    <p:sldId id="316" r:id="rId8"/>
    <p:sldId id="299" r:id="rId9"/>
    <p:sldId id="270" r:id="rId10"/>
    <p:sldId id="271" r:id="rId11"/>
    <p:sldId id="272" r:id="rId12"/>
    <p:sldId id="300" r:id="rId13"/>
    <p:sldId id="317" r:id="rId14"/>
    <p:sldId id="273" r:id="rId15"/>
    <p:sldId id="274" r:id="rId16"/>
    <p:sldId id="275" r:id="rId17"/>
    <p:sldId id="301" r:id="rId18"/>
    <p:sldId id="302" r:id="rId19"/>
    <p:sldId id="318" r:id="rId20"/>
    <p:sldId id="276" r:id="rId21"/>
    <p:sldId id="277" r:id="rId22"/>
    <p:sldId id="278" r:id="rId23"/>
    <p:sldId id="279" r:id="rId24"/>
    <p:sldId id="309" r:id="rId25"/>
    <p:sldId id="280" r:id="rId26"/>
    <p:sldId id="310" r:id="rId27"/>
    <p:sldId id="303" r:id="rId28"/>
    <p:sldId id="281" r:id="rId29"/>
    <p:sldId id="282" r:id="rId30"/>
    <p:sldId id="314" r:id="rId31"/>
    <p:sldId id="311" r:id="rId32"/>
    <p:sldId id="283" r:id="rId33"/>
    <p:sldId id="304" r:id="rId34"/>
    <p:sldId id="284" r:id="rId35"/>
    <p:sldId id="285" r:id="rId36"/>
    <p:sldId id="305" r:id="rId37"/>
    <p:sldId id="306" r:id="rId38"/>
    <p:sldId id="286" r:id="rId39"/>
    <p:sldId id="287" r:id="rId40"/>
    <p:sldId id="288" r:id="rId41"/>
    <p:sldId id="297" r:id="rId42"/>
    <p:sldId id="308" r:id="rId43"/>
  </p:sldIdLst>
  <p:sldSz cx="9144000" cy="6858000" type="screen4x3"/>
  <p:notesSz cx="6997700" cy="9283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1pPr>
    <a:lvl2pPr marL="456724" indent="-136684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2pPr>
    <a:lvl3pPr marL="913448" indent="-27336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3pPr>
    <a:lvl4pPr marL="1371283" indent="-41116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4pPr>
    <a:lvl5pPr marL="1828007" indent="-547847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5pPr>
    <a:lvl6pPr marL="1600200" algn="l" defTabSz="64008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6pPr>
    <a:lvl7pPr marL="1920240" algn="l" defTabSz="64008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7pPr>
    <a:lvl8pPr marL="2240280" algn="l" defTabSz="64008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8pPr>
    <a:lvl9pPr marL="2560320" algn="l" defTabSz="640080" rtl="0" eaLnBrk="1" latinLnBrk="0" hangingPunct="1">
      <a:defRPr kern="1200">
        <a:solidFill>
          <a:schemeClr val="tx1"/>
        </a:solidFill>
        <a:latin typeface="Verdana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4">
          <p15:clr>
            <a:srgbClr val="A4A3A4"/>
          </p15:clr>
        </p15:guide>
        <p15:guide id="2" pos="13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C66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668" y="39"/>
      </p:cViewPr>
      <p:guideLst>
        <p:guide orient="horz" pos="1154"/>
        <p:guide pos="1304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060"/>
    </p:cViewPr>
  </p:sorterViewPr>
  <p:notesViewPr>
    <p:cSldViewPr snapToGrid="0">
      <p:cViewPr varScale="1">
        <p:scale>
          <a:sx n="67" d="100"/>
          <a:sy n="67" d="100"/>
        </p:scale>
        <p:origin x="-1589" y="-72"/>
      </p:cViewPr>
      <p:guideLst>
        <p:guide orient="horz" pos="2924"/>
        <p:guide pos="22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6705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t" anchorCtr="0" compatLnSpc="1">
            <a:prstTxWarp prst="textNoShape">
              <a:avLst/>
            </a:prstTxWarp>
          </a:bodyPr>
          <a:lstStyle>
            <a:lvl1pPr defTabSz="881063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427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43350" y="0"/>
            <a:ext cx="306705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t" anchorCtr="0" compatLnSpc="1">
            <a:prstTxWarp prst="textNoShape">
              <a:avLst/>
            </a:prstTxWarp>
          </a:bodyPr>
          <a:lstStyle>
            <a:lvl1pPr algn="r" defTabSz="881063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428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53488"/>
            <a:ext cx="30670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b" anchorCtr="0" compatLnSpc="1">
            <a:prstTxWarp prst="textNoShape">
              <a:avLst/>
            </a:prstTxWarp>
          </a:bodyPr>
          <a:lstStyle>
            <a:lvl1pPr defTabSz="881063">
              <a:defRPr sz="12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429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43350" y="8853488"/>
            <a:ext cx="30670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8134" tIns="44067" rIns="88134" bIns="44067" numCol="1" anchor="b" anchorCtr="0" compatLnSpc="1">
            <a:prstTxWarp prst="textNoShape">
              <a:avLst/>
            </a:prstTxWarp>
          </a:bodyPr>
          <a:lstStyle>
            <a:lvl1pPr algn="r" defTabSz="881063">
              <a:defRPr sz="1200" smtClean="0">
                <a:latin typeface="Helvetica" charset="0"/>
              </a:defRPr>
            </a:lvl1pPr>
          </a:lstStyle>
          <a:p>
            <a:pPr>
              <a:defRPr/>
            </a:pPr>
            <a:fld id="{A69CD974-16CC-4638-8670-55B83F94054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5388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67163" y="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8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68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053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68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7163" y="8820150"/>
            <a:ext cx="30305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026" tIns="46512" rIns="93026" bIns="46512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 smtClean="0">
                <a:latin typeface="Helvetica" charset="0"/>
              </a:defRPr>
            </a:lvl1pPr>
          </a:lstStyle>
          <a:p>
            <a:pPr>
              <a:defRPr/>
            </a:pPr>
            <a:fld id="{3D6EA974-7D0B-409D-BA0A-A344F45A33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903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672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3448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283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00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5886" algn="l" defTabSz="4571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4571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4571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4571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DB861F-3D99-4344-9A61-CB9FBD0EA101}" type="slidenum">
              <a:rPr lang="en-US"/>
              <a:pPr/>
              <a:t>1</a:t>
            </a:fld>
            <a:endParaRPr lang="en-US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8F4232-D572-4E33-8532-6F7AB6D10515}" type="slidenum">
              <a:rPr lang="en-US"/>
              <a:pPr/>
              <a:t>12</a:t>
            </a:fld>
            <a:endParaRPr 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196771-9E3B-4509-B0CC-5581F0150D2B}" type="slidenum">
              <a:rPr lang="en-US"/>
              <a:pPr/>
              <a:t>14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03256A-1108-4284-A383-8C8E22AA347A}" type="slidenum">
              <a:rPr lang="en-US"/>
              <a:pPr/>
              <a:t>15</a:t>
            </a:fld>
            <a:endParaRPr lang="en-US"/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01FCAE3-75F4-4B4E-AEE3-203AB1AD7B6E}" type="slidenum">
              <a:rPr lang="en-US"/>
              <a:pPr/>
              <a:t>16</a:t>
            </a:fld>
            <a:endParaRPr lang="en-US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72223FE-F58D-44D1-9705-5A31D8E67DFA}" type="slidenum">
              <a:rPr lang="en-US"/>
              <a:pPr/>
              <a:t>17</a:t>
            </a:fld>
            <a:endParaRPr lang="en-US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4982AC-85E0-4FB6-9302-5733DBE9DF1B}" type="slidenum">
              <a:rPr lang="en-US"/>
              <a:pPr/>
              <a:t>18</a:t>
            </a:fld>
            <a:endParaRPr lang="en-US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5DFB34-491C-495A-A025-7A99464E829E}" type="slidenum">
              <a:rPr lang="en-US"/>
              <a:pPr/>
              <a:t>20</a:t>
            </a:fld>
            <a:endParaRPr lang="en-US"/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AC72A6-B8B8-454A-9061-002C111A5104}" type="slidenum">
              <a:rPr lang="en-US"/>
              <a:pPr/>
              <a:t>21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3C82943-7BEA-4076-B575-CF2FF6C7BCFF}" type="slidenum">
              <a:rPr lang="en-US"/>
              <a:pPr/>
              <a:t>22</a:t>
            </a:fld>
            <a:endParaRPr lang="en-US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CA9CAA0-73B2-4381-82E6-286CC44A4B7D}" type="slidenum">
              <a:rPr lang="en-US"/>
              <a:pPr/>
              <a:t>23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3F37B81-8D90-4402-BE36-994CD12BFF52}" type="slidenum">
              <a:rPr lang="en-US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4644E8-F9B0-4555-85C9-332A0FB3A0AC}" type="slidenum">
              <a:rPr lang="en-US"/>
              <a:pPr/>
              <a:t>24</a:t>
            </a:fld>
            <a:endParaRPr lang="en-US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44A6C10-2F4E-41AE-B6F0-3E6CB5D4521F}" type="slidenum">
              <a:rPr lang="en-US"/>
              <a:pPr/>
              <a:t>25</a:t>
            </a:fld>
            <a:endParaRPr lang="en-US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CE3E540-CE6B-4BB8-A74D-8FA5901E7776}" type="slidenum">
              <a:rPr lang="en-US"/>
              <a:pPr/>
              <a:t>26</a:t>
            </a:fld>
            <a:endParaRPr lang="en-US"/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83385D7-4E04-4181-B2AE-038D03C2E511}" type="slidenum">
              <a:rPr lang="en-US"/>
              <a:pPr/>
              <a:t>27</a:t>
            </a:fld>
            <a:endParaRPr lang="en-US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264ECD-09A2-4B29-8696-78D82C1106EC}" type="slidenum">
              <a:rPr lang="en-US"/>
              <a:pPr/>
              <a:t>28</a:t>
            </a:fld>
            <a:endParaRPr lang="en-US"/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9976D0-1F7C-4F8C-9BF9-D8C6596E44B3}" type="slidenum">
              <a:rPr lang="en-US"/>
              <a:pPr/>
              <a:t>29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304850-320F-4AC4-B4DC-97D63D70EE6A}" type="slidenum">
              <a:rPr lang="en-US"/>
              <a:pPr/>
              <a:t>30</a:t>
            </a:fld>
            <a:endParaRPr lang="en-US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40F47F-64C2-4EFF-B758-677987512532}" type="slidenum">
              <a:rPr lang="en-US"/>
              <a:pPr/>
              <a:t>31</a:t>
            </a:fld>
            <a:endParaRPr lang="en-US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92FF3F-D1B4-4A79-9854-CE445396D926}" type="slidenum">
              <a:rPr lang="en-US"/>
              <a:pPr/>
              <a:t>32</a:t>
            </a:fld>
            <a:endParaRPr lang="en-US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CE873E-FF9E-42A8-898B-B2E1F3F4B19B}" type="slidenum">
              <a:rPr lang="en-US"/>
              <a:pPr/>
              <a:t>33</a:t>
            </a:fld>
            <a:endParaRPr lang="en-US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EECE59-BA4F-473D-8EE5-72513899FCCD}" type="slidenum">
              <a:rPr lang="en-US"/>
              <a:pPr/>
              <a:t>3</a:t>
            </a:fld>
            <a:endParaRPr lang="en-US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192710-862B-4FF5-A3FA-470D9299B369}" type="slidenum">
              <a:rPr lang="en-US"/>
              <a:pPr/>
              <a:t>34</a:t>
            </a:fld>
            <a:endParaRPr lang="en-US"/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57D2D-C7AA-46E9-9E4B-5C02D08719D4}" type="slidenum">
              <a:rPr lang="en-US"/>
              <a:pPr/>
              <a:t>35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AA4AE8E-D04C-4828-9DA0-76605F741926}" type="slidenum">
              <a:rPr lang="en-US"/>
              <a:pPr/>
              <a:t>36</a:t>
            </a:fld>
            <a:endParaRPr lang="en-US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5E6278-AA5D-4FE6-B996-D96AFDEE1A09}" type="slidenum">
              <a:rPr lang="en-US"/>
              <a:pPr/>
              <a:t>37</a:t>
            </a:fld>
            <a:endParaRPr lang="en-US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06D982A-7508-4265-9100-F08EFDBB8DB7}" type="slidenum">
              <a:rPr lang="en-US"/>
              <a:pPr/>
              <a:t>38</a:t>
            </a:fld>
            <a:endParaRPr lang="en-US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B077797-8448-48E2-82EC-DF34B89A7F74}" type="slidenum">
              <a:rPr lang="en-US"/>
              <a:pPr/>
              <a:t>39</a:t>
            </a:fld>
            <a:endParaRPr lang="en-US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7D4B53-EF96-46EE-94D2-DE1DDB15FAF5}" type="slidenum">
              <a:rPr lang="en-US"/>
              <a:pPr/>
              <a:t>40</a:t>
            </a:fld>
            <a:endParaRPr lang="en-US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D63F315-2EAF-4D6B-8CA7-D2795632976C}" type="slidenum">
              <a:rPr lang="en-US"/>
              <a:pPr/>
              <a:t>41</a:t>
            </a:fld>
            <a:endParaRPr lang="en-US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2992877-0F22-4013-BC00-F3D39A9C3926}" type="slidenum">
              <a:rPr lang="en-US"/>
              <a:pPr/>
              <a:t>42</a:t>
            </a:fld>
            <a:endParaRPr lang="en-US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3B51B8-536C-4FF8-B14E-04B0E7A19F30}" type="slidenum">
              <a:rPr lang="en-US"/>
              <a:pPr/>
              <a:t>5</a:t>
            </a:fld>
            <a:endParaRPr lang="en-US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4B9E43-89B4-44EB-96B0-2AEA8C3F9E28}" type="slidenum">
              <a:rPr lang="en-US"/>
              <a:pPr/>
              <a:t>6</a:t>
            </a:fld>
            <a:endParaRPr 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FCB4CA-F124-4169-ADF3-D6DFD54FB444}" type="slidenum">
              <a:rPr lang="en-US"/>
              <a:pPr/>
              <a:t>8</a:t>
            </a:fld>
            <a:endParaRPr lang="en-US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37EC87-BCAD-4C44-A87E-6AB93303FDA2}" type="slidenum">
              <a:rPr lang="en-US"/>
              <a:pPr/>
              <a:t>9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318022-8C37-4B97-8527-A9823B3F7DE9}" type="slidenum">
              <a:rPr lang="en-US"/>
              <a:pPr/>
              <a:t>10</a:t>
            </a:fld>
            <a:endParaRPr 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3D262D-74AA-47CB-9CF4-03CBFE7EC6E0}" type="slidenum">
              <a:rPr lang="en-US"/>
              <a:pPr/>
              <a:t>11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198967" y="2961085"/>
            <a:ext cx="8610600" cy="201215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ＭＳ Ｐゴシック" charset="-128"/>
              </a:endParaRPr>
            </a:p>
          </p:txBody>
        </p:sp>
      </p:grp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6489700" y="6587728"/>
            <a:ext cx="2713567" cy="246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5" tIns="45718" rIns="91435" bIns="45718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336699"/>
                </a:solidFill>
                <a:latin typeface="Helvetica" charset="0"/>
              </a:rPr>
              <a:t>Silberschatz, Galvin and Gagne ©2009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27517" y="6613922"/>
            <a:ext cx="2659692" cy="246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5" tIns="45718" rIns="91435" bIns="45718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336699"/>
                </a:solidFill>
                <a:latin typeface="Helvetica" charset="0"/>
              </a:rPr>
              <a:t>Operating System Concepts – 8</a:t>
            </a:r>
            <a:r>
              <a:rPr lang="en-US" sz="1000" b="1" baseline="30000" dirty="0">
                <a:solidFill>
                  <a:srgbClr val="336699"/>
                </a:solidFill>
                <a:latin typeface="Helvetica" charset="0"/>
              </a:rPr>
              <a:t>th</a:t>
            </a:r>
            <a:r>
              <a:rPr lang="en-US" sz="1000" b="1" dirty="0">
                <a:solidFill>
                  <a:srgbClr val="336699"/>
                </a:solidFill>
                <a:latin typeface="Helvetica" charset="0"/>
              </a:rPr>
              <a:t> Edition</a:t>
            </a:r>
          </a:p>
        </p:txBody>
      </p:sp>
      <p:pic>
        <p:nvPicPr>
          <p:cNvPr id="9" name="Picture 9" descr="dino_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61267" y="4157663"/>
            <a:ext cx="2061633" cy="1594247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224742" y="4025503"/>
            <a:ext cx="2336800" cy="1851422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 wrap="none" lIns="91435" tIns="45718" rIns="91435" bIns="45718" anchor="ctr"/>
          <a:lstStyle/>
          <a:p>
            <a:pPr>
              <a:defRPr/>
            </a:pPr>
            <a:endParaRPr lang="en-US">
              <a:cs typeface="ＭＳ Ｐゴシック" charset="-128"/>
            </a:endParaRPr>
          </a:p>
        </p:txBody>
      </p:sp>
      <p:sp>
        <p:nvSpPr>
          <p:cNvPr id="12390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77" indent="0">
              <a:buNone/>
              <a:defRPr sz="1800"/>
            </a:lvl2pPr>
            <a:lvl3pPr marL="914354" indent="0">
              <a:buNone/>
              <a:defRPr sz="1600"/>
            </a:lvl3pPr>
            <a:lvl4pPr marL="1371532" indent="0">
              <a:buNone/>
              <a:defRPr sz="1400"/>
            </a:lvl4pPr>
            <a:lvl5pPr marL="1828709" indent="0">
              <a:buNone/>
              <a:defRPr sz="1400"/>
            </a:lvl5pPr>
            <a:lvl6pPr marL="2285886" indent="0">
              <a:buNone/>
              <a:defRPr sz="1400"/>
            </a:lvl6pPr>
            <a:lvl7pPr marL="2743063" indent="0">
              <a:buNone/>
              <a:defRPr sz="1400"/>
            </a:lvl7pPr>
            <a:lvl8pPr marL="3200240" indent="0">
              <a:buNone/>
              <a:defRPr sz="1400"/>
            </a:lvl8pPr>
            <a:lvl9pPr marL="365741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9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9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7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7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77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3" indent="0">
              <a:buNone/>
              <a:defRPr sz="900"/>
            </a:lvl7pPr>
            <a:lvl8pPr marL="3200240" indent="0">
              <a:buNone/>
              <a:defRPr sz="900"/>
            </a:lvl8pPr>
            <a:lvl9pPr marL="365741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77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3" indent="0">
              <a:buNone/>
              <a:defRPr sz="2000"/>
            </a:lvl7pPr>
            <a:lvl8pPr marL="3200240" indent="0">
              <a:buNone/>
              <a:defRPr sz="2000"/>
            </a:lvl8pPr>
            <a:lvl9pPr marL="365741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77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3" indent="0">
              <a:buNone/>
              <a:defRPr sz="900"/>
            </a:lvl7pPr>
            <a:lvl8pPr marL="3200240" indent="0">
              <a:buNone/>
              <a:defRPr sz="900"/>
            </a:lvl8pPr>
            <a:lvl9pPr marL="365741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285750" y="0"/>
            <a:ext cx="1195917" cy="9084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416"/>
            <a:ext cx="8229600" cy="57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7"/>
            <a:ext cx="8229600" cy="453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2885" name="Rectangle 5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1435" tIns="45718" rIns="91435" bIns="45718" anchor="ctr"/>
          <a:lstStyle/>
          <a:p>
            <a:pPr algn="ctr" eaLnBrk="1" hangingPunct="1">
              <a:defRPr/>
            </a:pPr>
            <a:endParaRPr lang="en-US" sz="2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22886" name="Line 6"/>
          <p:cNvSpPr>
            <a:spLocks noChangeShapeType="1"/>
          </p:cNvSpPr>
          <p:nvPr/>
        </p:nvSpPr>
        <p:spPr bwMode="auto">
          <a:xfrm>
            <a:off x="457200" y="860822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ffectLst/>
        </p:spPr>
        <p:txBody>
          <a:bodyPr lIns="91435" tIns="45718" rIns="91435" bIns="45718"/>
          <a:lstStyle/>
          <a:p>
            <a:pPr>
              <a:defRPr/>
            </a:pPr>
            <a:endParaRPr lang="en-US">
              <a:ea typeface="+mn-ea"/>
            </a:endParaRPr>
          </a:p>
        </p:txBody>
      </p:sp>
      <p:sp>
        <p:nvSpPr>
          <p:cNvPr id="122887" name="Rectangle 7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1435" tIns="45718" rIns="91435" bIns="45718" anchor="ctr"/>
          <a:lstStyle/>
          <a:p>
            <a:pPr algn="ctr" eaLnBrk="1" hangingPunct="1">
              <a:defRPr/>
            </a:pPr>
            <a:endParaRPr lang="en-US" sz="2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22888" name="Rectangle 8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1435" tIns="45718" rIns="91435" bIns="45718" anchor="ctr"/>
          <a:lstStyle/>
          <a:p>
            <a:pPr algn="ctr" eaLnBrk="1" hangingPunct="1">
              <a:defRPr/>
            </a:pPr>
            <a:endParaRPr lang="en-US" sz="2400" dirty="0">
              <a:latin typeface="Times New Roman" charset="0"/>
              <a:cs typeface="ＭＳ Ｐゴシック" charset="-128"/>
            </a:endParaRPr>
          </a:p>
        </p:txBody>
      </p:sp>
      <p:sp>
        <p:nvSpPr>
          <p:cNvPr id="122889" name="Text Box 9"/>
          <p:cNvSpPr txBox="1">
            <a:spLocks noChangeArrowheads="1"/>
          </p:cNvSpPr>
          <p:nvPr/>
        </p:nvSpPr>
        <p:spPr bwMode="auto">
          <a:xfrm>
            <a:off x="4220886" y="6613922"/>
            <a:ext cx="518080" cy="246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5" tIns="45718" rIns="91435" bIns="45718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6699"/>
                </a:solidFill>
                <a:latin typeface="Helvetica" charset="0"/>
              </a:rPr>
              <a:t>13.</a:t>
            </a:r>
            <a:fld id="{7589DBF0-CC0D-4FA5-96A9-E8A80DF0C63F}" type="slidenum">
              <a:rPr lang="en-US" sz="1000" b="1">
                <a:solidFill>
                  <a:srgbClr val="006699"/>
                </a:solidFill>
                <a:latin typeface="Helvetica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sz="1000" b="1" dirty="0">
              <a:solidFill>
                <a:srgbClr val="006699"/>
              </a:solidFill>
              <a:latin typeface="Helvetica" charset="0"/>
            </a:endParaRPr>
          </a:p>
        </p:txBody>
      </p:sp>
      <p:sp>
        <p:nvSpPr>
          <p:cNvPr id="122890" name="Text Box 10"/>
          <p:cNvSpPr txBox="1">
            <a:spLocks noChangeArrowheads="1"/>
          </p:cNvSpPr>
          <p:nvPr/>
        </p:nvSpPr>
        <p:spPr bwMode="auto">
          <a:xfrm>
            <a:off x="6489700" y="6587728"/>
            <a:ext cx="2713567" cy="246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5" tIns="45718" rIns="91435" bIns="45718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6699"/>
                </a:solidFill>
                <a:latin typeface="Helvetica" charset="0"/>
              </a:rPr>
              <a:t>Silberschatz, Galvin and Gagne ©2009</a:t>
            </a:r>
          </a:p>
        </p:txBody>
      </p:sp>
      <p:sp>
        <p:nvSpPr>
          <p:cNvPr id="122891" name="Text Box 11"/>
          <p:cNvSpPr txBox="1">
            <a:spLocks noChangeArrowheads="1"/>
          </p:cNvSpPr>
          <p:nvPr/>
        </p:nvSpPr>
        <p:spPr bwMode="auto">
          <a:xfrm>
            <a:off x="186267" y="6621066"/>
            <a:ext cx="2659692" cy="246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5" tIns="45718" rIns="91435" bIns="45718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6699"/>
                </a:solidFill>
                <a:latin typeface="Helvetica" charset="0"/>
              </a:rPr>
              <a:t>Operating System Concepts – 8</a:t>
            </a:r>
            <a:r>
              <a:rPr lang="en-US" sz="1000" b="1" baseline="30000" dirty="0">
                <a:solidFill>
                  <a:srgbClr val="006699"/>
                </a:solidFill>
                <a:latin typeface="Helvetica" charset="0"/>
              </a:rPr>
              <a:t>th</a:t>
            </a:r>
            <a:r>
              <a:rPr lang="en-US" sz="1000" b="1" dirty="0">
                <a:solidFill>
                  <a:srgbClr val="006699"/>
                </a:solidFill>
                <a:latin typeface="Helvetica" charset="0"/>
              </a:rPr>
              <a:t> Edition</a:t>
            </a:r>
          </a:p>
        </p:txBody>
      </p:sp>
      <p:pic>
        <p:nvPicPr>
          <p:cNvPr id="1036" name="Picture 12" descr="dino_6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7774517" y="5849542"/>
            <a:ext cx="1283759" cy="792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ＭＳ Ｐゴシック" charset="-128"/>
          <a:cs typeface="ＭＳ Ｐゴシック" charset="-128"/>
        </a:defRPr>
      </a:lvl5pPr>
      <a:lvl6pPr marL="457177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354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532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709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265" indent="-342265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90000"/>
        <a:buFont typeface="Monotype Sorts" charset="2"/>
        <a:buChar char="n"/>
        <a:defRPr kumimoji="1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315" indent="-285592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80000"/>
        <a:buFont typeface="Monotype Sorts" charset="2"/>
        <a:buChar char="l"/>
        <a:defRPr kumimoji="1">
          <a:solidFill>
            <a:schemeClr val="tx1"/>
          </a:solidFill>
          <a:latin typeface="+mn-lt"/>
          <a:ea typeface="ＭＳ Ｐゴシック" charset="-128"/>
        </a:defRPr>
      </a:lvl2pPr>
      <a:lvl3pPr marL="1085692" indent="-227807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charset="2"/>
        <a:buChar char="4"/>
        <a:defRPr kumimoji="1">
          <a:solidFill>
            <a:schemeClr val="tx1"/>
          </a:solidFill>
          <a:latin typeface="+mn-lt"/>
          <a:ea typeface="ＭＳ Ｐゴシック" charset="-128"/>
        </a:defRPr>
      </a:lvl3pPr>
      <a:lvl4pPr marL="1427957" indent="-227807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4pPr>
      <a:lvl5pPr marL="1771333" indent="-227807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5pPr>
      <a:lvl6pPr marL="2228738" indent="-228589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5915" indent="-228589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093" indent="-228589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270" indent="-228589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647"/>
          </a:xfrm>
        </p:spPr>
        <p:txBody>
          <a:bodyPr/>
          <a:lstStyle/>
          <a:p>
            <a:pPr eaLnBrk="1" hangingPunct="1"/>
            <a:r>
              <a:rPr lang="en-US"/>
              <a:t>Chapter 13:  I/O Systems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Interrupts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Polling can happen in 3 instruction cycles</a:t>
            </a:r>
          </a:p>
          <a:p>
            <a:pPr lvl="1"/>
            <a:r>
              <a:rPr lang="en-US" dirty="0"/>
              <a:t>Read status, logical-and to extract status bit, branch if not zero</a:t>
            </a:r>
          </a:p>
          <a:p>
            <a:pPr lvl="1"/>
            <a:r>
              <a:rPr lang="en-US" dirty="0"/>
              <a:t>How to be more efficient if non-zero infrequently?</a:t>
            </a:r>
          </a:p>
          <a:p>
            <a:r>
              <a:rPr lang="en-US" dirty="0"/>
              <a:t>CPU </a:t>
            </a:r>
            <a:r>
              <a:rPr lang="en-US" b="1" dirty="0">
                <a:solidFill>
                  <a:srgbClr val="3366FF"/>
                </a:solidFill>
              </a:rPr>
              <a:t>Interrupt-request line</a:t>
            </a:r>
            <a:r>
              <a:rPr lang="en-US" dirty="0"/>
              <a:t> triggered by I/O device</a:t>
            </a:r>
          </a:p>
          <a:p>
            <a:pPr lvl="1"/>
            <a:r>
              <a:rPr lang="en-US" dirty="0"/>
              <a:t>Checked by processor after each instruction</a:t>
            </a:r>
          </a:p>
          <a:p>
            <a:r>
              <a:rPr lang="en-US" b="1" dirty="0">
                <a:solidFill>
                  <a:srgbClr val="3366FF"/>
                </a:solidFill>
              </a:rPr>
              <a:t>Interrupt handler</a:t>
            </a:r>
            <a:r>
              <a:rPr lang="en-US" dirty="0">
                <a:solidFill>
                  <a:srgbClr val="3366FF"/>
                </a:solidFill>
              </a:rPr>
              <a:t> </a:t>
            </a:r>
            <a:r>
              <a:rPr lang="en-US" dirty="0"/>
              <a:t>receives interrupts</a:t>
            </a:r>
          </a:p>
          <a:p>
            <a:pPr lvl="1"/>
            <a:r>
              <a:rPr lang="en-US" b="1" dirty="0">
                <a:solidFill>
                  <a:srgbClr val="3366FF"/>
                </a:solidFill>
              </a:rPr>
              <a:t>Maskable(</a:t>
            </a:r>
            <a:r>
              <a:rPr lang="zh-CN" altLang="en-US" b="1">
                <a:solidFill>
                  <a:srgbClr val="3366FF"/>
                </a:solidFill>
              </a:rPr>
              <a:t>可屏蔽的</a:t>
            </a:r>
            <a:r>
              <a:rPr lang="en-US" b="1">
                <a:solidFill>
                  <a:srgbClr val="3366FF"/>
                </a:solidFill>
              </a:rPr>
              <a:t>)</a:t>
            </a:r>
            <a:r>
              <a:rPr lang="en-US"/>
              <a:t> </a:t>
            </a:r>
            <a:r>
              <a:rPr lang="en-US" dirty="0"/>
              <a:t>to ignore or delay some interrupts</a:t>
            </a:r>
          </a:p>
          <a:p>
            <a:r>
              <a:rPr lang="en-US" dirty="0"/>
              <a:t>Interrupt vector to dispatch interrupt to correct handler</a:t>
            </a:r>
          </a:p>
          <a:p>
            <a:pPr lvl="1"/>
            <a:r>
              <a:rPr lang="en-US" dirty="0"/>
              <a:t>Context switch at start and end</a:t>
            </a:r>
          </a:p>
          <a:p>
            <a:pPr lvl="1"/>
            <a:r>
              <a:rPr lang="en-US" dirty="0"/>
              <a:t>Based on priority</a:t>
            </a:r>
          </a:p>
          <a:p>
            <a:pPr lvl="1"/>
            <a:r>
              <a:rPr lang="en-US" dirty="0"/>
              <a:t>Some </a:t>
            </a:r>
            <a:r>
              <a:rPr lang="en-US" b="1" dirty="0" err="1">
                <a:solidFill>
                  <a:srgbClr val="3366FF"/>
                </a:solidFill>
              </a:rPr>
              <a:t>nonmaskable</a:t>
            </a:r>
            <a:endParaRPr lang="en-US" b="1" dirty="0">
              <a:solidFill>
                <a:srgbClr val="3366FF"/>
              </a:solidFill>
            </a:endParaRPr>
          </a:p>
          <a:p>
            <a:pPr lvl="1"/>
            <a:r>
              <a:rPr lang="en-US" dirty="0">
                <a:solidFill>
                  <a:srgbClr val="000000"/>
                </a:solidFill>
              </a:rPr>
              <a:t>Interrupt chaining if more than one device at same interrupt number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789517" y="277416"/>
            <a:ext cx="7897283" cy="576263"/>
          </a:xfrm>
        </p:spPr>
        <p:txBody>
          <a:bodyPr/>
          <a:lstStyle/>
          <a:p>
            <a:pPr eaLnBrk="1" hangingPunct="1"/>
            <a:r>
              <a:rPr lang="en-US"/>
              <a:t>Interrupt-Driven I/O Cycle</a:t>
            </a:r>
            <a:endParaRPr lang="en-US" sz="2400"/>
          </a:p>
        </p:txBody>
      </p:sp>
      <p:pic>
        <p:nvPicPr>
          <p:cNvPr id="13315" name="Picture 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54175" y="1114425"/>
            <a:ext cx="5913967" cy="532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1076325" y="165497"/>
            <a:ext cx="7772400" cy="757238"/>
          </a:xfrm>
        </p:spPr>
        <p:txBody>
          <a:bodyPr/>
          <a:lstStyle/>
          <a:p>
            <a:pPr eaLnBrk="1" hangingPunct="1"/>
            <a:r>
              <a:rPr lang="en-US" sz="2800"/>
              <a:t>Intel Pentium Processor Event-Vector Table</a:t>
            </a:r>
            <a:endParaRPr lang="en-US" sz="2400"/>
          </a:p>
        </p:txBody>
      </p:sp>
      <p:pic>
        <p:nvPicPr>
          <p:cNvPr id="1433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58926" y="1138238"/>
            <a:ext cx="6107641" cy="490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Interrupts (Cont.)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Interrupt mechanism also used for exceptions</a:t>
            </a:r>
          </a:p>
          <a:p>
            <a:pPr lvl="1"/>
            <a:r>
              <a:rPr lang="en-US"/>
              <a:t>Terminate process, crash system due to hardware error</a:t>
            </a:r>
          </a:p>
          <a:p>
            <a:pPr lvl="1"/>
            <a:endParaRPr lang="en-US"/>
          </a:p>
          <a:p>
            <a:r>
              <a:rPr lang="en-US"/>
              <a:t>Page fault executes when memory access error</a:t>
            </a:r>
          </a:p>
          <a:p>
            <a:endParaRPr lang="en-US"/>
          </a:p>
          <a:p>
            <a:r>
              <a:rPr lang="en-US"/>
              <a:t>System call executes via trap to trigger kernel to execute request</a:t>
            </a:r>
          </a:p>
          <a:p>
            <a:endParaRPr lang="en-US"/>
          </a:p>
          <a:p>
            <a:r>
              <a:rPr lang="en-US"/>
              <a:t>Multi-CPU systems can process interrupts concurrently</a:t>
            </a:r>
          </a:p>
          <a:p>
            <a:pPr lvl="1"/>
            <a:r>
              <a:rPr lang="en-US"/>
              <a:t>If operating system designed to handle it</a:t>
            </a:r>
          </a:p>
          <a:p>
            <a:pPr lvl="1"/>
            <a:endParaRPr lang="en-US"/>
          </a:p>
          <a:p>
            <a:r>
              <a:rPr lang="en-US"/>
              <a:t>Used for time-sensitive processing, frequent, must be fast</a:t>
            </a:r>
          </a:p>
          <a:p>
            <a:pPr>
              <a:buFont typeface="Monotype Sorts" charset="2"/>
              <a:buNone/>
            </a:pPr>
            <a:endParaRPr lang="en-US"/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Direct Memory Access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285875"/>
            <a:ext cx="7682442" cy="4876800"/>
          </a:xfrm>
        </p:spPr>
        <p:txBody>
          <a:bodyPr/>
          <a:lstStyle/>
          <a:p>
            <a:r>
              <a:rPr lang="en-US"/>
              <a:t>Used to avoid </a:t>
            </a:r>
            <a:r>
              <a:rPr lang="en-US" b="1">
                <a:solidFill>
                  <a:srgbClr val="3366FF"/>
                </a:solidFill>
              </a:rPr>
              <a:t>programmed I/O</a:t>
            </a:r>
            <a:r>
              <a:rPr lang="en-US"/>
              <a:t> (one byte at a time) for large data movement </a:t>
            </a:r>
            <a:br>
              <a:rPr lang="en-US"/>
            </a:br>
            <a:endParaRPr lang="en-US"/>
          </a:p>
          <a:p>
            <a:r>
              <a:rPr lang="en-US"/>
              <a:t>Requires </a:t>
            </a:r>
            <a:r>
              <a:rPr lang="en-US" b="1">
                <a:solidFill>
                  <a:srgbClr val="3366FF"/>
                </a:solidFill>
              </a:rPr>
              <a:t>DMA</a:t>
            </a:r>
            <a:r>
              <a:rPr lang="en-US"/>
              <a:t> controller</a:t>
            </a:r>
            <a:br>
              <a:rPr lang="en-US"/>
            </a:br>
            <a:endParaRPr lang="en-US"/>
          </a:p>
          <a:p>
            <a:r>
              <a:rPr lang="en-US"/>
              <a:t>Bypasses CPU to transfer data directly between I/O device and memory </a:t>
            </a:r>
          </a:p>
          <a:p>
            <a:endParaRPr lang="en-US"/>
          </a:p>
          <a:p>
            <a:r>
              <a:rPr lang="en-US"/>
              <a:t>OS writes DMA command block into memory </a:t>
            </a:r>
          </a:p>
          <a:p>
            <a:pPr lvl="1"/>
            <a:r>
              <a:rPr lang="en-US"/>
              <a:t>Source and destination addresses</a:t>
            </a:r>
          </a:p>
          <a:p>
            <a:pPr lvl="1"/>
            <a:r>
              <a:rPr lang="en-US"/>
              <a:t>Read or write mode</a:t>
            </a:r>
          </a:p>
          <a:p>
            <a:pPr lvl="1"/>
            <a:r>
              <a:rPr lang="en-US"/>
              <a:t>Count of bytes</a:t>
            </a:r>
          </a:p>
          <a:p>
            <a:pPr lvl="1"/>
            <a:r>
              <a:rPr lang="en-US"/>
              <a:t>Writes location of command block to DMA controller</a:t>
            </a:r>
          </a:p>
          <a:p>
            <a:pPr lvl="1"/>
            <a:r>
              <a:rPr lang="en-US"/>
              <a:t>Bus mastering of DMA controller – grabs bus from CPU</a:t>
            </a:r>
          </a:p>
          <a:p>
            <a:pPr lvl="1"/>
            <a:r>
              <a:rPr lang="en-US"/>
              <a:t>When done, interrupts to signal completion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908050" y="423863"/>
            <a:ext cx="7950200" cy="457200"/>
          </a:xfrm>
        </p:spPr>
        <p:txBody>
          <a:bodyPr/>
          <a:lstStyle/>
          <a:p>
            <a:pPr eaLnBrk="1" hangingPunct="1"/>
            <a:r>
              <a:rPr lang="en-US" sz="2800"/>
              <a:t>Six Step Process to Perform DMA Transfer</a:t>
            </a:r>
            <a:endParaRPr lang="en-US" sz="2400"/>
          </a:p>
        </p:txBody>
      </p:sp>
      <p:pic>
        <p:nvPicPr>
          <p:cNvPr id="17411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97467" y="1160860"/>
            <a:ext cx="7461250" cy="5012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935567" y="277416"/>
            <a:ext cx="7751233" cy="576263"/>
          </a:xfrm>
        </p:spPr>
        <p:txBody>
          <a:bodyPr/>
          <a:lstStyle/>
          <a:p>
            <a:pPr eaLnBrk="1" hangingPunct="1"/>
            <a:r>
              <a:rPr lang="en-US"/>
              <a:t>Application I/O Interface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I/O system calls encapsulate device behaviors in generic classes</a:t>
            </a:r>
          </a:p>
          <a:p>
            <a:r>
              <a:rPr lang="en-US"/>
              <a:t>Device-driver layer hides differences among I/O controllers from kernel</a:t>
            </a:r>
          </a:p>
          <a:p>
            <a:r>
              <a:rPr lang="en-US"/>
              <a:t>New devices talking already-implemented protocols need no extra work</a:t>
            </a:r>
          </a:p>
          <a:p>
            <a:r>
              <a:rPr lang="en-US"/>
              <a:t>Each OS has its own I/O subsystem structures and device driver frameworks</a:t>
            </a:r>
          </a:p>
          <a:p>
            <a:r>
              <a:rPr lang="en-US"/>
              <a:t>Devices vary in many dimensions</a:t>
            </a:r>
          </a:p>
          <a:p>
            <a:pPr lvl="1"/>
            <a:r>
              <a:rPr lang="en-US" b="1">
                <a:solidFill>
                  <a:srgbClr val="3366FF"/>
                </a:solidFill>
              </a:rPr>
              <a:t>Character-stream</a:t>
            </a:r>
            <a:r>
              <a:rPr lang="en-US" b="1"/>
              <a:t> </a:t>
            </a:r>
            <a:r>
              <a:rPr lang="en-US"/>
              <a:t>or</a:t>
            </a:r>
            <a:r>
              <a:rPr lang="en-US" b="1"/>
              <a:t> </a:t>
            </a:r>
            <a:r>
              <a:rPr lang="en-US" b="1">
                <a:solidFill>
                  <a:srgbClr val="3366FF"/>
                </a:solidFill>
              </a:rPr>
              <a:t>block</a:t>
            </a:r>
          </a:p>
          <a:p>
            <a:pPr lvl="1"/>
            <a:r>
              <a:rPr lang="en-US" b="1">
                <a:solidFill>
                  <a:srgbClr val="3366FF"/>
                </a:solidFill>
              </a:rPr>
              <a:t>Sequential</a:t>
            </a:r>
            <a:r>
              <a:rPr lang="en-US" b="1"/>
              <a:t> </a:t>
            </a:r>
            <a:r>
              <a:rPr lang="en-US"/>
              <a:t>or </a:t>
            </a:r>
            <a:r>
              <a:rPr lang="en-US" b="1">
                <a:solidFill>
                  <a:srgbClr val="3366FF"/>
                </a:solidFill>
              </a:rPr>
              <a:t>random-access</a:t>
            </a:r>
          </a:p>
          <a:p>
            <a:pPr lvl="1"/>
            <a:r>
              <a:rPr lang="en-US" b="1">
                <a:solidFill>
                  <a:srgbClr val="3366FF"/>
                </a:solidFill>
              </a:rPr>
              <a:t>Synchronous </a:t>
            </a:r>
            <a:r>
              <a:rPr lang="en-US">
                <a:solidFill>
                  <a:srgbClr val="000000"/>
                </a:solidFill>
              </a:rPr>
              <a:t>or</a:t>
            </a:r>
            <a:r>
              <a:rPr lang="en-US" b="1">
                <a:solidFill>
                  <a:srgbClr val="3366FF"/>
                </a:solidFill>
              </a:rPr>
              <a:t> asynchronous </a:t>
            </a:r>
            <a:r>
              <a:rPr lang="en-US">
                <a:solidFill>
                  <a:srgbClr val="000000"/>
                </a:solidFill>
              </a:rPr>
              <a:t>(or both)</a:t>
            </a:r>
          </a:p>
          <a:p>
            <a:pPr lvl="1"/>
            <a:r>
              <a:rPr lang="en-US" b="1">
                <a:solidFill>
                  <a:srgbClr val="3366FF"/>
                </a:solidFill>
              </a:rPr>
              <a:t>Sharable</a:t>
            </a:r>
            <a:r>
              <a:rPr lang="en-US" b="1"/>
              <a:t> </a:t>
            </a:r>
            <a:r>
              <a:rPr lang="en-US"/>
              <a:t>or</a:t>
            </a:r>
            <a:r>
              <a:rPr lang="en-US" b="1"/>
              <a:t> </a:t>
            </a:r>
            <a:r>
              <a:rPr lang="en-US" b="1">
                <a:solidFill>
                  <a:srgbClr val="3366FF"/>
                </a:solidFill>
              </a:rPr>
              <a:t>dedicated</a:t>
            </a:r>
          </a:p>
          <a:p>
            <a:pPr lvl="1"/>
            <a:r>
              <a:rPr lang="en-US" b="1">
                <a:solidFill>
                  <a:srgbClr val="3366FF"/>
                </a:solidFill>
              </a:rPr>
              <a:t>Speed of operation</a:t>
            </a:r>
          </a:p>
          <a:p>
            <a:pPr lvl="1"/>
            <a:r>
              <a:rPr lang="en-US" b="1">
                <a:solidFill>
                  <a:srgbClr val="3366FF"/>
                </a:solidFill>
              </a:rPr>
              <a:t>read-write</a:t>
            </a:r>
            <a:r>
              <a:rPr lang="en-US" b="1"/>
              <a:t>, </a:t>
            </a:r>
            <a:r>
              <a:rPr lang="en-US" b="1">
                <a:solidFill>
                  <a:srgbClr val="3366FF"/>
                </a:solidFill>
              </a:rPr>
              <a:t>read only</a:t>
            </a:r>
            <a:r>
              <a:rPr lang="en-US" b="1"/>
              <a:t>, </a:t>
            </a:r>
            <a:r>
              <a:rPr lang="en-US"/>
              <a:t>or</a:t>
            </a:r>
            <a:r>
              <a:rPr lang="en-US" b="1"/>
              <a:t> </a:t>
            </a:r>
            <a:r>
              <a:rPr lang="en-US" b="1">
                <a:solidFill>
                  <a:srgbClr val="3366FF"/>
                </a:solidFill>
              </a:rPr>
              <a:t>write only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 Kernel I/O Structure</a:t>
            </a:r>
            <a:endParaRPr lang="en-US" sz="2400"/>
          </a:p>
        </p:txBody>
      </p:sp>
      <p:pic>
        <p:nvPicPr>
          <p:cNvPr id="1945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36675" y="1338263"/>
            <a:ext cx="6299200" cy="47422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076325" y="0"/>
            <a:ext cx="7772400" cy="844154"/>
          </a:xfrm>
        </p:spPr>
        <p:txBody>
          <a:bodyPr/>
          <a:lstStyle/>
          <a:p>
            <a:pPr eaLnBrk="1" hangingPunct="1"/>
            <a:r>
              <a:rPr lang="en-US"/>
              <a:t>Characteristics of I/O Devices</a:t>
            </a:r>
            <a:endParaRPr lang="en-US" sz="2400"/>
          </a:p>
        </p:txBody>
      </p:sp>
      <p:pic>
        <p:nvPicPr>
          <p:cNvPr id="2048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8492" y="1200150"/>
            <a:ext cx="6357408" cy="4658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Characteristics of I/O Devices (Cont.)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Subtleties of devices handled by device drivers</a:t>
            </a:r>
          </a:p>
          <a:p>
            <a:endParaRPr lang="en-US"/>
          </a:p>
          <a:p>
            <a:r>
              <a:rPr lang="en-US"/>
              <a:t>Broadly I/O devices can be grouped by the OS into</a:t>
            </a:r>
          </a:p>
          <a:p>
            <a:pPr lvl="1"/>
            <a:r>
              <a:rPr lang="en-US"/>
              <a:t>Block I/O</a:t>
            </a:r>
          </a:p>
          <a:p>
            <a:pPr lvl="1"/>
            <a:r>
              <a:rPr lang="en-US"/>
              <a:t>Character I/O (Stream)</a:t>
            </a:r>
          </a:p>
          <a:p>
            <a:pPr lvl="1"/>
            <a:r>
              <a:rPr lang="en-US"/>
              <a:t>Memory-mapped file access</a:t>
            </a:r>
          </a:p>
          <a:p>
            <a:pPr lvl="1"/>
            <a:r>
              <a:rPr lang="en-US"/>
              <a:t>Network sockets</a:t>
            </a:r>
          </a:p>
          <a:p>
            <a:pPr lvl="1"/>
            <a:endParaRPr lang="en-US"/>
          </a:p>
          <a:p>
            <a:r>
              <a:rPr lang="en-US"/>
              <a:t>For direct manipulation of I/O device specific characteristics, usually an escape / back door</a:t>
            </a:r>
          </a:p>
          <a:p>
            <a:pPr lvl="1"/>
            <a:r>
              <a:rPr lang="en-US"/>
              <a:t>Unix </a:t>
            </a:r>
            <a:r>
              <a:rPr lang="en-US">
                <a:latin typeface="Courier New" charset="0"/>
                <a:cs typeface="Courier New" charset="0"/>
              </a:rPr>
              <a:t>ioctl()</a:t>
            </a:r>
            <a:r>
              <a:rPr lang="en-US"/>
              <a:t> call to send arbitrary bits to a device control register and data to device data register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03817" y="277416"/>
            <a:ext cx="7782983" cy="576263"/>
          </a:xfrm>
        </p:spPr>
        <p:txBody>
          <a:bodyPr/>
          <a:lstStyle/>
          <a:p>
            <a:pPr eaLnBrk="1" hangingPunct="1"/>
            <a:r>
              <a:rPr lang="en-US"/>
              <a:t>Chapter 13:  I/O Systems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I/O Hardware</a:t>
            </a:r>
          </a:p>
          <a:p>
            <a:r>
              <a:rPr lang="en-US"/>
              <a:t>Application I/O Interface</a:t>
            </a:r>
          </a:p>
          <a:p>
            <a:r>
              <a:rPr lang="en-US"/>
              <a:t>Kernel I/O Subsystem</a:t>
            </a:r>
          </a:p>
          <a:p>
            <a:r>
              <a:rPr lang="en-US"/>
              <a:t>Transforming I/O Requests to Hardware Operations</a:t>
            </a:r>
          </a:p>
          <a:p>
            <a:r>
              <a:rPr lang="en-US"/>
              <a:t>STREAMS</a:t>
            </a:r>
          </a:p>
          <a:p>
            <a:r>
              <a:rPr lang="en-US"/>
              <a:t>Performance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846667" y="277416"/>
            <a:ext cx="7840133" cy="576263"/>
          </a:xfrm>
        </p:spPr>
        <p:txBody>
          <a:bodyPr/>
          <a:lstStyle/>
          <a:p>
            <a:pPr eaLnBrk="1" hangingPunct="1"/>
            <a:r>
              <a:rPr lang="en-US"/>
              <a:t>Block and Character Devices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Block devices include disk drives</a:t>
            </a:r>
          </a:p>
          <a:p>
            <a:pPr lvl="1"/>
            <a:r>
              <a:rPr lang="en-US"/>
              <a:t>Commands include read, write, seek </a:t>
            </a:r>
          </a:p>
          <a:p>
            <a:pPr lvl="1"/>
            <a:r>
              <a:rPr lang="en-US" b="1">
                <a:solidFill>
                  <a:srgbClr val="3366FF"/>
                </a:solidFill>
              </a:rPr>
              <a:t>Raw I/O</a:t>
            </a:r>
            <a:r>
              <a:rPr lang="en-US"/>
              <a:t>,</a:t>
            </a:r>
            <a:r>
              <a:rPr lang="en-US" b="1">
                <a:solidFill>
                  <a:srgbClr val="3366FF"/>
                </a:solidFill>
              </a:rPr>
              <a:t> direct I/O</a:t>
            </a:r>
            <a:r>
              <a:rPr lang="en-US"/>
              <a:t>,</a:t>
            </a:r>
            <a:r>
              <a:rPr lang="en-US" b="1">
                <a:solidFill>
                  <a:srgbClr val="3366FF"/>
                </a:solidFill>
              </a:rPr>
              <a:t> </a:t>
            </a:r>
            <a:r>
              <a:rPr lang="en-US"/>
              <a:t>or file-system access</a:t>
            </a:r>
          </a:p>
          <a:p>
            <a:pPr lvl="1"/>
            <a:r>
              <a:rPr lang="en-US"/>
              <a:t>Memory-mapped file access possible</a:t>
            </a:r>
          </a:p>
          <a:p>
            <a:pPr lvl="2"/>
            <a:r>
              <a:rPr lang="en-US"/>
              <a:t>File mapped to virtual memory and clusters brought via demand paging</a:t>
            </a:r>
          </a:p>
          <a:p>
            <a:pPr lvl="1"/>
            <a:r>
              <a:rPr lang="en-US"/>
              <a:t>DMA</a:t>
            </a:r>
            <a:br>
              <a:rPr lang="en-US"/>
            </a:br>
            <a:endParaRPr lang="en-US"/>
          </a:p>
          <a:p>
            <a:r>
              <a:rPr lang="en-US"/>
              <a:t>Character devices include keyboards, mice, serial ports</a:t>
            </a:r>
          </a:p>
          <a:p>
            <a:pPr lvl="1"/>
            <a:r>
              <a:rPr lang="en-US"/>
              <a:t>Commands include </a:t>
            </a:r>
            <a:r>
              <a:rPr lang="en-US">
                <a:latin typeface="Courier New" charset="0"/>
              </a:rPr>
              <a:t>get(), put()</a:t>
            </a:r>
            <a:endParaRPr lang="en-US"/>
          </a:p>
          <a:p>
            <a:pPr lvl="1"/>
            <a:r>
              <a:rPr lang="en-US"/>
              <a:t>Libraries layered on top allow line editing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Network Devices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Varying enough from block and character to have own interface</a:t>
            </a:r>
            <a:br>
              <a:rPr lang="en-US"/>
            </a:br>
            <a:endParaRPr lang="en-US"/>
          </a:p>
          <a:p>
            <a:r>
              <a:rPr lang="en-US"/>
              <a:t>Unix and Windows NT/9</a:t>
            </a:r>
            <a:r>
              <a:rPr lang="en-US" i="1"/>
              <a:t>x</a:t>
            </a:r>
            <a:r>
              <a:rPr lang="en-US"/>
              <a:t>/2000 include </a:t>
            </a:r>
            <a:r>
              <a:rPr lang="en-US" b="1">
                <a:solidFill>
                  <a:srgbClr val="3366FF"/>
                </a:solidFill>
              </a:rPr>
              <a:t>socket </a:t>
            </a:r>
            <a:r>
              <a:rPr lang="en-US"/>
              <a:t>interface</a:t>
            </a:r>
          </a:p>
          <a:p>
            <a:pPr lvl="1"/>
            <a:r>
              <a:rPr lang="en-US"/>
              <a:t>Separates network protocol from network operation</a:t>
            </a:r>
          </a:p>
          <a:p>
            <a:pPr lvl="1"/>
            <a:r>
              <a:rPr lang="en-US"/>
              <a:t>Includes </a:t>
            </a:r>
            <a:r>
              <a:rPr lang="en-US">
                <a:latin typeface="Courier New" charset="0"/>
              </a:rPr>
              <a:t>select()</a:t>
            </a:r>
            <a:r>
              <a:rPr lang="en-US"/>
              <a:t> functionality</a:t>
            </a:r>
            <a:br>
              <a:rPr lang="en-US"/>
            </a:br>
            <a:endParaRPr lang="en-US"/>
          </a:p>
          <a:p>
            <a:r>
              <a:rPr lang="en-US"/>
              <a:t>Approaches vary widely (pipes, FIFOs, streams, queues, mailboxes)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Clocks and Timers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06450" y="1233487"/>
            <a:ext cx="7676092" cy="4530329"/>
          </a:xfrm>
        </p:spPr>
        <p:txBody>
          <a:bodyPr/>
          <a:lstStyle/>
          <a:p>
            <a:r>
              <a:rPr lang="en-US"/>
              <a:t>Provide current time, elapsed time, timer</a:t>
            </a:r>
          </a:p>
          <a:p>
            <a:endParaRPr lang="en-US"/>
          </a:p>
          <a:p>
            <a:r>
              <a:rPr lang="en-US"/>
              <a:t>Normal resolution about 1/60 second</a:t>
            </a:r>
          </a:p>
          <a:p>
            <a:endParaRPr lang="en-US"/>
          </a:p>
          <a:p>
            <a:r>
              <a:rPr lang="en-US"/>
              <a:t>Some systems provide higher-resolution timers</a:t>
            </a:r>
            <a:br>
              <a:rPr lang="en-US"/>
            </a:br>
            <a:endParaRPr lang="en-US"/>
          </a:p>
          <a:p>
            <a:r>
              <a:rPr lang="en-US" b="1">
                <a:solidFill>
                  <a:srgbClr val="3366FF"/>
                </a:solidFill>
              </a:rPr>
              <a:t>Programmable interval timer</a:t>
            </a:r>
            <a:r>
              <a:rPr lang="en-US">
                <a:solidFill>
                  <a:srgbClr val="3366FF"/>
                </a:solidFill>
              </a:rPr>
              <a:t> </a:t>
            </a:r>
            <a:r>
              <a:rPr lang="en-US"/>
              <a:t>used for timings, periodic interrupts</a:t>
            </a:r>
            <a:br>
              <a:rPr lang="en-US"/>
            </a:br>
            <a:endParaRPr lang="en-US"/>
          </a:p>
          <a:p>
            <a:r>
              <a:rPr lang="en-US">
                <a:latin typeface="Courier New" charset="0"/>
              </a:rPr>
              <a:t>ioctl()</a:t>
            </a:r>
            <a:r>
              <a:rPr lang="en-US"/>
              <a:t> (on UNIX) covers odd aspects of I/O such as clocks and timers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885825" y="277416"/>
            <a:ext cx="7800975" cy="576263"/>
          </a:xfrm>
        </p:spPr>
        <p:txBody>
          <a:bodyPr/>
          <a:lstStyle/>
          <a:p>
            <a:pPr eaLnBrk="1" hangingPunct="1"/>
            <a:r>
              <a:rPr lang="en-US"/>
              <a:t>Blocking and Nonblocking I/O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>
                <a:solidFill>
                  <a:srgbClr val="3366FF"/>
                </a:solidFill>
              </a:rPr>
              <a:t>Blocking</a:t>
            </a:r>
            <a:r>
              <a:rPr lang="en-US" b="1"/>
              <a:t> </a:t>
            </a:r>
            <a:r>
              <a:rPr lang="en-US"/>
              <a:t>- process suspended until I/O completed</a:t>
            </a:r>
          </a:p>
          <a:p>
            <a:pPr lvl="1"/>
            <a:r>
              <a:rPr lang="en-US"/>
              <a:t>Easy to use and understand</a:t>
            </a:r>
          </a:p>
          <a:p>
            <a:pPr lvl="1"/>
            <a:r>
              <a:rPr lang="en-US"/>
              <a:t>Insufficient for some needs</a:t>
            </a:r>
            <a:br>
              <a:rPr lang="en-US"/>
            </a:br>
            <a:endParaRPr lang="en-US"/>
          </a:p>
          <a:p>
            <a:r>
              <a:rPr lang="en-US" b="1">
                <a:solidFill>
                  <a:srgbClr val="3366FF"/>
                </a:solidFill>
              </a:rPr>
              <a:t>Nonblocking</a:t>
            </a:r>
            <a:r>
              <a:rPr lang="en-US"/>
              <a:t> - I/O call returns as much as available</a:t>
            </a:r>
          </a:p>
          <a:p>
            <a:pPr lvl="1"/>
            <a:r>
              <a:rPr lang="en-US"/>
              <a:t>User interface, data copy (buffered I/O)</a:t>
            </a:r>
          </a:p>
          <a:p>
            <a:pPr lvl="1"/>
            <a:r>
              <a:rPr lang="en-US"/>
              <a:t>Implemented via multi-threading</a:t>
            </a:r>
          </a:p>
          <a:p>
            <a:pPr lvl="1"/>
            <a:r>
              <a:rPr lang="en-US"/>
              <a:t>Returns quickly with count of bytes read or written</a:t>
            </a:r>
          </a:p>
          <a:p>
            <a:pPr lvl="1"/>
            <a:r>
              <a:rPr lang="en-US">
                <a:latin typeface="Courier New" charset="0"/>
                <a:cs typeface="Courier New" charset="0"/>
              </a:rPr>
              <a:t>select() </a:t>
            </a:r>
            <a:r>
              <a:rPr lang="en-US"/>
              <a:t>to find if data ready then </a:t>
            </a:r>
            <a:r>
              <a:rPr lang="en-US">
                <a:latin typeface="Courier New" charset="0"/>
                <a:cs typeface="Courier New" charset="0"/>
              </a:rPr>
              <a:t>read()</a:t>
            </a:r>
            <a:r>
              <a:rPr lang="en-US"/>
              <a:t> or </a:t>
            </a:r>
            <a:r>
              <a:rPr lang="en-US">
                <a:latin typeface="Courier New" charset="0"/>
                <a:cs typeface="Courier New" charset="0"/>
              </a:rPr>
              <a:t>write()</a:t>
            </a:r>
            <a:r>
              <a:rPr lang="en-US"/>
              <a:t> to transfer</a:t>
            </a:r>
            <a:br>
              <a:rPr lang="en-US"/>
            </a:br>
            <a:endParaRPr lang="en-US"/>
          </a:p>
          <a:p>
            <a:r>
              <a:rPr lang="en-US" b="1">
                <a:solidFill>
                  <a:srgbClr val="3366FF"/>
                </a:solidFill>
              </a:rPr>
              <a:t>Asynchronous</a:t>
            </a:r>
            <a:r>
              <a:rPr lang="en-US"/>
              <a:t> - process runs while I/O executes</a:t>
            </a:r>
          </a:p>
          <a:p>
            <a:pPr lvl="1"/>
            <a:r>
              <a:rPr lang="en-US"/>
              <a:t>Difficult to use</a:t>
            </a:r>
          </a:p>
          <a:p>
            <a:pPr lvl="1"/>
            <a:r>
              <a:rPr lang="en-US"/>
              <a:t>I/O subsystem signals process when I/O completed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Two I/O Methods</a:t>
            </a:r>
          </a:p>
        </p:txBody>
      </p:sp>
      <p:sp>
        <p:nvSpPr>
          <p:cNvPr id="26627" name="Text Box 4"/>
          <p:cNvSpPr txBox="1">
            <a:spLocks noChangeArrowheads="1"/>
          </p:cNvSpPr>
          <p:nvPr/>
        </p:nvSpPr>
        <p:spPr bwMode="auto">
          <a:xfrm>
            <a:off x="2716742" y="4981576"/>
            <a:ext cx="1734608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Helvetica" charset="0"/>
              </a:rPr>
              <a:t>Synchronous</a:t>
            </a:r>
          </a:p>
        </p:txBody>
      </p:sp>
      <p:sp>
        <p:nvSpPr>
          <p:cNvPr id="26628" name="Text Box 5"/>
          <p:cNvSpPr txBox="1">
            <a:spLocks noChangeArrowheads="1"/>
          </p:cNvSpPr>
          <p:nvPr/>
        </p:nvSpPr>
        <p:spPr bwMode="auto">
          <a:xfrm>
            <a:off x="5429250" y="5000626"/>
            <a:ext cx="30861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8" rIns="91435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Helvetica" charset="0"/>
              </a:rPr>
              <a:t>Asynchronous</a:t>
            </a:r>
          </a:p>
        </p:txBody>
      </p:sp>
      <p:pic>
        <p:nvPicPr>
          <p:cNvPr id="26629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87992" y="1271587"/>
            <a:ext cx="6814608" cy="3796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857250" y="277416"/>
            <a:ext cx="7829550" cy="576263"/>
          </a:xfrm>
        </p:spPr>
        <p:txBody>
          <a:bodyPr/>
          <a:lstStyle/>
          <a:p>
            <a:pPr eaLnBrk="1" hangingPunct="1"/>
            <a:r>
              <a:rPr lang="en-US"/>
              <a:t>Kernel I/O Subsystem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Scheduling</a:t>
            </a:r>
          </a:p>
          <a:p>
            <a:pPr lvl="1"/>
            <a:r>
              <a:rPr lang="en-US"/>
              <a:t>Some I/O request ordering via per-device queue</a:t>
            </a:r>
          </a:p>
          <a:p>
            <a:pPr lvl="1"/>
            <a:r>
              <a:rPr lang="en-US"/>
              <a:t>Some OSs try fairness</a:t>
            </a:r>
          </a:p>
          <a:p>
            <a:pPr lvl="1"/>
            <a:r>
              <a:rPr lang="en-US"/>
              <a:t>Some implement Quality Of Service (i.e. IPQOS)</a:t>
            </a:r>
            <a:br>
              <a:rPr lang="en-US"/>
            </a:br>
            <a:endParaRPr lang="en-US"/>
          </a:p>
          <a:p>
            <a:r>
              <a:rPr lang="en-US"/>
              <a:t>Buffering - store data in memory while transferring between devices</a:t>
            </a:r>
          </a:p>
          <a:p>
            <a:pPr lvl="1"/>
            <a:r>
              <a:rPr lang="en-US"/>
              <a:t>To cope with device speed mismatch</a:t>
            </a:r>
          </a:p>
          <a:p>
            <a:pPr lvl="1"/>
            <a:r>
              <a:rPr lang="en-US"/>
              <a:t>To cope with device transfer size mismatch</a:t>
            </a:r>
          </a:p>
          <a:p>
            <a:pPr lvl="1"/>
            <a:r>
              <a:rPr lang="en-US"/>
              <a:t>To maintain “copy semantics”</a:t>
            </a:r>
          </a:p>
          <a:p>
            <a:pPr lvl="1"/>
            <a:r>
              <a:rPr lang="en-US"/>
              <a:t>Double buffering – two copies of the data</a:t>
            </a:r>
          </a:p>
          <a:p>
            <a:pPr lvl="2"/>
            <a:r>
              <a:rPr lang="en-US"/>
              <a:t>Kernel and user</a:t>
            </a:r>
          </a:p>
          <a:p>
            <a:pPr lvl="2"/>
            <a:r>
              <a:rPr lang="en-US"/>
              <a:t>Varying sizes</a:t>
            </a:r>
          </a:p>
          <a:p>
            <a:pPr lvl="2"/>
            <a:r>
              <a:rPr lang="en-US"/>
              <a:t>Full  / being processed and not-full / being used</a:t>
            </a:r>
          </a:p>
          <a:p>
            <a:pPr lvl="2"/>
            <a:r>
              <a:rPr lang="en-US"/>
              <a:t>Copy-on-write can be used for efficiency in some cases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923925" y="277416"/>
            <a:ext cx="7762875" cy="576263"/>
          </a:xfrm>
        </p:spPr>
        <p:txBody>
          <a:bodyPr/>
          <a:lstStyle/>
          <a:p>
            <a:pPr eaLnBrk="1" hangingPunct="1"/>
            <a:r>
              <a:rPr lang="en-US"/>
              <a:t>Device-status Table</a:t>
            </a:r>
          </a:p>
        </p:txBody>
      </p:sp>
      <p:pic>
        <p:nvPicPr>
          <p:cNvPr id="28675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04876" y="1252538"/>
            <a:ext cx="7781925" cy="4296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786342" y="296466"/>
            <a:ext cx="8229600" cy="576263"/>
          </a:xfrm>
        </p:spPr>
        <p:txBody>
          <a:bodyPr/>
          <a:lstStyle/>
          <a:p>
            <a:pPr eaLnBrk="1" hangingPunct="1"/>
            <a:r>
              <a:rPr lang="en-US" sz="2800"/>
              <a:t>Sun Enterprise 6000 Device-Transfer Rates</a:t>
            </a:r>
            <a:endParaRPr lang="en-US" sz="2400"/>
          </a:p>
        </p:txBody>
      </p:sp>
      <p:pic>
        <p:nvPicPr>
          <p:cNvPr id="29699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81692" y="1171575"/>
            <a:ext cx="5808133" cy="4763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777876" y="277416"/>
            <a:ext cx="7908925" cy="576263"/>
          </a:xfrm>
        </p:spPr>
        <p:txBody>
          <a:bodyPr/>
          <a:lstStyle/>
          <a:p>
            <a:pPr eaLnBrk="1" hangingPunct="1"/>
            <a:r>
              <a:rPr lang="en-US"/>
              <a:t>Kernel I/O Subsystem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>
                <a:solidFill>
                  <a:srgbClr val="3366FF"/>
                </a:solidFill>
              </a:rPr>
              <a:t>Caching</a:t>
            </a:r>
            <a:r>
              <a:rPr lang="en-US">
                <a:solidFill>
                  <a:srgbClr val="3366FF"/>
                </a:solidFill>
              </a:rPr>
              <a:t> </a:t>
            </a:r>
            <a:r>
              <a:rPr lang="en-US"/>
              <a:t>- faster device holding copy of data</a:t>
            </a:r>
          </a:p>
          <a:p>
            <a:pPr lvl="1"/>
            <a:r>
              <a:rPr lang="en-US"/>
              <a:t>Always just a copy</a:t>
            </a:r>
          </a:p>
          <a:p>
            <a:pPr lvl="1"/>
            <a:r>
              <a:rPr lang="en-US"/>
              <a:t>Key to performance</a:t>
            </a:r>
          </a:p>
          <a:p>
            <a:pPr lvl="1"/>
            <a:r>
              <a:rPr lang="en-US"/>
              <a:t>Sometimes combined with buffering</a:t>
            </a:r>
            <a:br>
              <a:rPr lang="en-US"/>
            </a:br>
            <a:endParaRPr lang="en-US"/>
          </a:p>
          <a:p>
            <a:r>
              <a:rPr lang="en-US" b="1">
                <a:solidFill>
                  <a:srgbClr val="3366FF"/>
                </a:solidFill>
              </a:rPr>
              <a:t>Spooling</a:t>
            </a:r>
            <a:r>
              <a:rPr lang="en-US"/>
              <a:t> - hold output for a device</a:t>
            </a:r>
          </a:p>
          <a:p>
            <a:pPr lvl="1"/>
            <a:r>
              <a:rPr lang="en-US"/>
              <a:t>If device can serve only one request at a time </a:t>
            </a:r>
          </a:p>
          <a:p>
            <a:pPr lvl="1"/>
            <a:r>
              <a:rPr lang="en-US"/>
              <a:t>i.e., Printing</a:t>
            </a:r>
            <a:br>
              <a:rPr lang="en-US"/>
            </a:br>
            <a:endParaRPr lang="en-US"/>
          </a:p>
          <a:p>
            <a:r>
              <a:rPr lang="en-US" b="1">
                <a:solidFill>
                  <a:srgbClr val="3366FF"/>
                </a:solidFill>
              </a:rPr>
              <a:t>Device reservation</a:t>
            </a:r>
            <a:r>
              <a:rPr lang="en-US">
                <a:solidFill>
                  <a:srgbClr val="3366FF"/>
                </a:solidFill>
              </a:rPr>
              <a:t> </a:t>
            </a:r>
            <a:r>
              <a:rPr lang="en-US"/>
              <a:t>- provides exclusive access to a device</a:t>
            </a:r>
          </a:p>
          <a:p>
            <a:pPr lvl="1"/>
            <a:r>
              <a:rPr lang="en-US"/>
              <a:t>System calls for allocation and de-allocation</a:t>
            </a:r>
          </a:p>
          <a:p>
            <a:pPr lvl="1"/>
            <a:r>
              <a:rPr lang="en-US"/>
              <a:t>Watch out for deadlock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Error Handling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06450" y="1233487"/>
            <a:ext cx="7588250" cy="4530329"/>
          </a:xfrm>
        </p:spPr>
        <p:txBody>
          <a:bodyPr/>
          <a:lstStyle/>
          <a:p>
            <a:r>
              <a:rPr lang="en-US"/>
              <a:t>OS can recover from disk read, device unavailable, transient write failures</a:t>
            </a:r>
          </a:p>
          <a:p>
            <a:pPr lvl="1"/>
            <a:r>
              <a:rPr lang="en-US"/>
              <a:t>Retry a read or write, for example</a:t>
            </a:r>
          </a:p>
          <a:p>
            <a:pPr lvl="1"/>
            <a:r>
              <a:rPr lang="en-US"/>
              <a:t>Some systems more advanced – Solaris FMA, AIX </a:t>
            </a:r>
          </a:p>
          <a:p>
            <a:pPr lvl="2"/>
            <a:r>
              <a:rPr lang="en-US"/>
              <a:t>Track error frequencies, stop using device with increasing frequency of retry-able errors</a:t>
            </a:r>
            <a:br>
              <a:rPr lang="en-US"/>
            </a:br>
            <a:endParaRPr lang="en-US"/>
          </a:p>
          <a:p>
            <a:r>
              <a:rPr lang="en-US"/>
              <a:t>Most return an error number or code when I/O request fails </a:t>
            </a:r>
            <a:br>
              <a:rPr lang="en-US"/>
            </a:br>
            <a:endParaRPr lang="en-US"/>
          </a:p>
          <a:p>
            <a:r>
              <a:rPr lang="en-US"/>
              <a:t>System error logs hold problem reports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Objectives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06450" y="1233487"/>
            <a:ext cx="7676092" cy="4530329"/>
          </a:xfrm>
        </p:spPr>
        <p:txBody>
          <a:bodyPr/>
          <a:lstStyle/>
          <a:p>
            <a:r>
              <a:rPr lang="en-US"/>
              <a:t>Explore the structure of an operating system’s I/O subsystem</a:t>
            </a:r>
          </a:p>
          <a:p>
            <a:endParaRPr lang="en-US"/>
          </a:p>
          <a:p>
            <a:r>
              <a:rPr lang="en-US"/>
              <a:t>Discuss the principles of I/O hardware and its complexity</a:t>
            </a:r>
          </a:p>
          <a:p>
            <a:endParaRPr lang="en-US"/>
          </a:p>
          <a:p>
            <a:r>
              <a:rPr lang="en-US"/>
              <a:t>Provide details of the performance aspects of I/O hardware and software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I/O Protection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06450" y="1243012"/>
            <a:ext cx="7626350" cy="4530329"/>
          </a:xfrm>
        </p:spPr>
        <p:txBody>
          <a:bodyPr/>
          <a:lstStyle/>
          <a:p>
            <a:r>
              <a:rPr lang="en-US"/>
              <a:t>User process may accidentally or purposefully attempt to disrupt normal operation via illegal I/O instructions</a:t>
            </a:r>
          </a:p>
          <a:p>
            <a:pPr lvl="1"/>
            <a:r>
              <a:rPr lang="en-US"/>
              <a:t>All I/O instructions defined to be privileged</a:t>
            </a:r>
          </a:p>
          <a:p>
            <a:pPr lvl="1"/>
            <a:r>
              <a:rPr lang="en-US"/>
              <a:t>I/O must be performed via system calls</a:t>
            </a:r>
          </a:p>
          <a:p>
            <a:pPr lvl="2"/>
            <a:r>
              <a:rPr lang="en-US"/>
              <a:t>Memory-mapped and I/O port memory locations must be protected too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983192" y="277416"/>
            <a:ext cx="7703608" cy="576263"/>
          </a:xfrm>
        </p:spPr>
        <p:txBody>
          <a:bodyPr/>
          <a:lstStyle/>
          <a:p>
            <a:pPr eaLnBrk="1" hangingPunct="1"/>
            <a:r>
              <a:rPr lang="en-US"/>
              <a:t>Use of a System Call to Perform I/O</a:t>
            </a:r>
          </a:p>
        </p:txBody>
      </p:sp>
      <p:pic>
        <p:nvPicPr>
          <p:cNvPr id="33795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31976" y="1238250"/>
            <a:ext cx="5072591" cy="51232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7416"/>
            <a:ext cx="7772400" cy="576263"/>
          </a:xfrm>
        </p:spPr>
        <p:txBody>
          <a:bodyPr/>
          <a:lstStyle/>
          <a:p>
            <a:pPr eaLnBrk="1" hangingPunct="1"/>
            <a:r>
              <a:rPr lang="en-US"/>
              <a:t>Kernel Data Structures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06450" y="1233487"/>
            <a:ext cx="7685617" cy="4530329"/>
          </a:xfrm>
        </p:spPr>
        <p:txBody>
          <a:bodyPr/>
          <a:lstStyle/>
          <a:p>
            <a:r>
              <a:rPr lang="en-US"/>
              <a:t>Kernel keeps state info for I/O components, including open file tables, network connections, character device state</a:t>
            </a:r>
            <a:br>
              <a:rPr lang="en-US"/>
            </a:br>
            <a:endParaRPr lang="en-US"/>
          </a:p>
          <a:p>
            <a:r>
              <a:rPr lang="en-US"/>
              <a:t>Many, many complex data structures to track buffers, memory allocation, “dirty” blocks</a:t>
            </a:r>
            <a:br>
              <a:rPr lang="en-US"/>
            </a:br>
            <a:endParaRPr lang="en-US"/>
          </a:p>
          <a:p>
            <a:r>
              <a:rPr lang="en-US"/>
              <a:t>Some use object-oriented methods and message passing to implement I/O</a:t>
            </a:r>
          </a:p>
          <a:p>
            <a:pPr lvl="1"/>
            <a:r>
              <a:rPr lang="en-US"/>
              <a:t>Windows uses message passing</a:t>
            </a:r>
          </a:p>
          <a:p>
            <a:pPr lvl="2"/>
            <a:r>
              <a:rPr lang="en-US"/>
              <a:t>Message with I/O information passed from user mode into kernel</a:t>
            </a:r>
          </a:p>
          <a:p>
            <a:pPr lvl="2"/>
            <a:r>
              <a:rPr lang="en-US"/>
              <a:t>Message modified as it flows through to device driver and back to process</a:t>
            </a:r>
          </a:p>
          <a:p>
            <a:pPr lvl="2"/>
            <a:r>
              <a:rPr lang="en-US"/>
              <a:t>Pros / cons?</a:t>
            </a:r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808567" y="277416"/>
            <a:ext cx="7878233" cy="576263"/>
          </a:xfrm>
        </p:spPr>
        <p:txBody>
          <a:bodyPr/>
          <a:lstStyle/>
          <a:p>
            <a:pPr eaLnBrk="1" hangingPunct="1"/>
            <a:r>
              <a:rPr lang="en-US"/>
              <a:t>UNIX I/O Kernel Structure</a:t>
            </a:r>
            <a:endParaRPr lang="en-US" sz="2400"/>
          </a:p>
        </p:txBody>
      </p:sp>
      <p:pic>
        <p:nvPicPr>
          <p:cNvPr id="3584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21317" y="1220391"/>
            <a:ext cx="6462183" cy="485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954617" y="277416"/>
            <a:ext cx="7732183" cy="576263"/>
          </a:xfrm>
        </p:spPr>
        <p:txBody>
          <a:bodyPr/>
          <a:lstStyle/>
          <a:p>
            <a:pPr eaLnBrk="1" hangingPunct="1"/>
            <a:r>
              <a:rPr lang="en-US"/>
              <a:t>I/O Requests to Hardware Operations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Consider reading a file from disk for a process:</a:t>
            </a:r>
            <a:br>
              <a:rPr lang="en-US"/>
            </a:br>
            <a:r>
              <a:rPr lang="en-US"/>
              <a:t> </a:t>
            </a:r>
          </a:p>
          <a:p>
            <a:pPr lvl="1"/>
            <a:r>
              <a:rPr lang="en-US"/>
              <a:t>Determine device holding file </a:t>
            </a:r>
          </a:p>
          <a:p>
            <a:pPr lvl="1"/>
            <a:r>
              <a:rPr lang="en-US"/>
              <a:t>Translate name to device representation</a:t>
            </a:r>
          </a:p>
          <a:p>
            <a:pPr lvl="1"/>
            <a:r>
              <a:rPr lang="en-US"/>
              <a:t>Physically read data from disk into buffer</a:t>
            </a:r>
          </a:p>
          <a:p>
            <a:pPr lvl="1"/>
            <a:r>
              <a:rPr lang="en-US"/>
              <a:t>Make data available to requesting process</a:t>
            </a:r>
          </a:p>
          <a:p>
            <a:pPr lvl="1"/>
            <a:r>
              <a:rPr lang="en-US"/>
              <a:t>Return control to process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926042" y="277416"/>
            <a:ext cx="7760758" cy="576263"/>
          </a:xfrm>
        </p:spPr>
        <p:txBody>
          <a:bodyPr/>
          <a:lstStyle/>
          <a:p>
            <a:pPr eaLnBrk="1" hangingPunct="1"/>
            <a:r>
              <a:rPr lang="en-US"/>
              <a:t>Life Cycle of An I/O Request</a:t>
            </a:r>
            <a:endParaRPr lang="en-US" sz="2400"/>
          </a:p>
        </p:txBody>
      </p:sp>
      <p:pic>
        <p:nvPicPr>
          <p:cNvPr id="37891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00842" y="1039416"/>
            <a:ext cx="3725333" cy="5386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799042" y="277416"/>
            <a:ext cx="7887758" cy="576263"/>
          </a:xfrm>
        </p:spPr>
        <p:txBody>
          <a:bodyPr/>
          <a:lstStyle/>
          <a:p>
            <a:pPr eaLnBrk="1" hangingPunct="1"/>
            <a:r>
              <a:rPr lang="en-US"/>
              <a:t>STREAMS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06450" y="1233487"/>
            <a:ext cx="7645400" cy="4530329"/>
          </a:xfrm>
        </p:spPr>
        <p:txBody>
          <a:bodyPr/>
          <a:lstStyle/>
          <a:p>
            <a:r>
              <a:rPr lang="en-US" b="1">
                <a:solidFill>
                  <a:srgbClr val="3366FF"/>
                </a:solidFill>
              </a:rPr>
              <a:t>STREAM</a:t>
            </a:r>
            <a:r>
              <a:rPr lang="en-US"/>
              <a:t> – a full-duplex communication channel between a user-level process and a device in Unix System V and beyond</a:t>
            </a:r>
          </a:p>
          <a:p>
            <a:endParaRPr lang="en-US"/>
          </a:p>
          <a:p>
            <a:r>
              <a:rPr lang="en-US"/>
              <a:t>A STREAM consists of:</a:t>
            </a:r>
          </a:p>
          <a:p>
            <a:pPr>
              <a:buFont typeface="Monotype Sorts" charset="2"/>
              <a:buNone/>
            </a:pPr>
            <a:r>
              <a:rPr lang="en-US"/>
              <a:t>	- STREAM head interfaces with the user process</a:t>
            </a:r>
          </a:p>
          <a:p>
            <a:pPr>
              <a:buFont typeface="Monotype Sorts" charset="2"/>
              <a:buNone/>
            </a:pPr>
            <a:r>
              <a:rPr lang="en-US"/>
              <a:t>	- driver end interfaces with the device</a:t>
            </a:r>
            <a:br>
              <a:rPr lang="en-US"/>
            </a:br>
            <a:r>
              <a:rPr lang="en-US"/>
              <a:t>- zero or more STREAM modules between them</a:t>
            </a:r>
          </a:p>
          <a:p>
            <a:pPr>
              <a:buFont typeface="Monotype Sorts" charset="2"/>
              <a:buNone/>
            </a:pPr>
            <a:endParaRPr lang="en-US"/>
          </a:p>
          <a:p>
            <a:r>
              <a:rPr lang="en-US"/>
              <a:t>Each module contains a </a:t>
            </a:r>
            <a:r>
              <a:rPr lang="en-US" b="1">
                <a:solidFill>
                  <a:srgbClr val="3366FF"/>
                </a:solidFill>
              </a:rPr>
              <a:t>read</a:t>
            </a:r>
            <a:r>
              <a:rPr lang="en-US" b="1"/>
              <a:t> </a:t>
            </a:r>
            <a:r>
              <a:rPr lang="en-US" b="1">
                <a:solidFill>
                  <a:srgbClr val="3366FF"/>
                </a:solidFill>
              </a:rPr>
              <a:t>queue</a:t>
            </a:r>
            <a:r>
              <a:rPr lang="en-US"/>
              <a:t> and a </a:t>
            </a:r>
            <a:r>
              <a:rPr lang="en-US" b="1">
                <a:solidFill>
                  <a:srgbClr val="3366FF"/>
                </a:solidFill>
              </a:rPr>
              <a:t>write queue</a:t>
            </a:r>
          </a:p>
          <a:p>
            <a:endParaRPr lang="en-US"/>
          </a:p>
          <a:p>
            <a:r>
              <a:rPr lang="en-US"/>
              <a:t>Message passing is used to communicate between queues</a:t>
            </a:r>
          </a:p>
          <a:p>
            <a:pPr lvl="1"/>
            <a:r>
              <a:rPr lang="en-US" b="1">
                <a:solidFill>
                  <a:srgbClr val="3366FF"/>
                </a:solidFill>
              </a:rPr>
              <a:t>Flow control </a:t>
            </a:r>
            <a:r>
              <a:rPr lang="en-US"/>
              <a:t>option to indicate available or busy</a:t>
            </a:r>
          </a:p>
          <a:p>
            <a:pPr lvl="1"/>
            <a:endParaRPr lang="en-US"/>
          </a:p>
          <a:p>
            <a:r>
              <a:rPr lang="en-US"/>
              <a:t>Asynchronous internally, synchronous where user process communicates with stream head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1127125" y="0"/>
            <a:ext cx="7772400" cy="844154"/>
          </a:xfrm>
        </p:spPr>
        <p:txBody>
          <a:bodyPr/>
          <a:lstStyle/>
          <a:p>
            <a:pPr eaLnBrk="1" hangingPunct="1"/>
            <a:r>
              <a:rPr lang="en-US"/>
              <a:t>The STREAMS Structure</a:t>
            </a:r>
            <a:endParaRPr lang="en-US" sz="2400"/>
          </a:p>
        </p:txBody>
      </p:sp>
      <p:pic>
        <p:nvPicPr>
          <p:cNvPr id="3993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8417" y="975123"/>
            <a:ext cx="5734050" cy="5531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Performance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I/O a major factor in system performance:</a:t>
            </a:r>
            <a:br>
              <a:rPr lang="en-US"/>
            </a:br>
            <a:endParaRPr lang="en-US"/>
          </a:p>
          <a:p>
            <a:pPr lvl="1"/>
            <a:r>
              <a:rPr lang="en-US"/>
              <a:t>Demands CPU to execute device driver, kernel I/O code</a:t>
            </a:r>
          </a:p>
          <a:p>
            <a:pPr lvl="1"/>
            <a:r>
              <a:rPr lang="en-US"/>
              <a:t>Context switches due to interrupts</a:t>
            </a:r>
          </a:p>
          <a:p>
            <a:pPr lvl="1"/>
            <a:r>
              <a:rPr lang="en-US"/>
              <a:t>Data copying</a:t>
            </a:r>
          </a:p>
          <a:p>
            <a:pPr lvl="1"/>
            <a:r>
              <a:rPr lang="en-US"/>
              <a:t>Network traffic especially stressful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933450" y="277416"/>
            <a:ext cx="7753350" cy="576263"/>
          </a:xfrm>
        </p:spPr>
        <p:txBody>
          <a:bodyPr/>
          <a:lstStyle/>
          <a:p>
            <a:pPr eaLnBrk="1" hangingPunct="1"/>
            <a:r>
              <a:rPr lang="en-US"/>
              <a:t>Intercomputer Communications</a:t>
            </a:r>
            <a:endParaRPr lang="en-US" sz="2400"/>
          </a:p>
        </p:txBody>
      </p:sp>
      <p:pic>
        <p:nvPicPr>
          <p:cNvPr id="41987" name="Picture 4" descr="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66925" y="927498"/>
            <a:ext cx="4943475" cy="5617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I/O management is a major component of operating system design and operation</a:t>
            </a:r>
          </a:p>
          <a:p>
            <a:pPr lvl="1"/>
            <a:r>
              <a:rPr lang="en-US"/>
              <a:t>Important aspect of computer operation</a:t>
            </a:r>
          </a:p>
          <a:p>
            <a:pPr lvl="1"/>
            <a:r>
              <a:rPr lang="en-US"/>
              <a:t>I/O devices vary greatly</a:t>
            </a:r>
          </a:p>
          <a:p>
            <a:pPr lvl="1"/>
            <a:r>
              <a:rPr lang="en-US"/>
              <a:t>Various methods to control them</a:t>
            </a:r>
          </a:p>
          <a:p>
            <a:pPr lvl="1"/>
            <a:r>
              <a:rPr lang="en-US"/>
              <a:t>Performance management </a:t>
            </a:r>
          </a:p>
          <a:p>
            <a:pPr lvl="1"/>
            <a:r>
              <a:rPr lang="en-US"/>
              <a:t>New types of devices frequent</a:t>
            </a:r>
          </a:p>
          <a:p>
            <a:pPr lvl="1"/>
            <a:endParaRPr lang="en-US"/>
          </a:p>
          <a:p>
            <a:r>
              <a:rPr lang="en-US"/>
              <a:t>Ports, busses, device controllers connect to various devices</a:t>
            </a:r>
          </a:p>
          <a:p>
            <a:endParaRPr lang="en-US"/>
          </a:p>
          <a:p>
            <a:r>
              <a:rPr lang="en-US" b="1">
                <a:solidFill>
                  <a:srgbClr val="3366FF"/>
                </a:solidFill>
              </a:rPr>
              <a:t>Device drivers </a:t>
            </a:r>
            <a:r>
              <a:rPr lang="en-US"/>
              <a:t>encapsulate device details</a:t>
            </a:r>
          </a:p>
          <a:p>
            <a:pPr lvl="1"/>
            <a:r>
              <a:rPr lang="en-US"/>
              <a:t>Present uniform device-access interface to I/O subsystem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>
              <a:buFont typeface="Monotype Sorts" charset="2"/>
              <a:buNone/>
            </a:pPr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945092" y="277416"/>
            <a:ext cx="7741708" cy="576263"/>
          </a:xfrm>
        </p:spPr>
        <p:txBody>
          <a:bodyPr/>
          <a:lstStyle/>
          <a:p>
            <a:pPr eaLnBrk="1" hangingPunct="1"/>
            <a:r>
              <a:rPr lang="en-US"/>
              <a:t>Improving Performance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06450" y="1233487"/>
            <a:ext cx="7607300" cy="4530329"/>
          </a:xfrm>
        </p:spPr>
        <p:txBody>
          <a:bodyPr/>
          <a:lstStyle/>
          <a:p>
            <a:r>
              <a:rPr lang="en-US"/>
              <a:t>Reduce number of context switches</a:t>
            </a:r>
          </a:p>
          <a:p>
            <a:endParaRPr lang="en-US"/>
          </a:p>
          <a:p>
            <a:r>
              <a:rPr lang="en-US"/>
              <a:t>Reduce data copying</a:t>
            </a:r>
          </a:p>
          <a:p>
            <a:pPr>
              <a:buFont typeface="Monotype Sorts" charset="2"/>
              <a:buNone/>
            </a:pPr>
            <a:r>
              <a:rPr lang="en-US"/>
              <a:t> </a:t>
            </a:r>
          </a:p>
          <a:p>
            <a:r>
              <a:rPr lang="en-US"/>
              <a:t>Reduce interrupts by using large transfers, smart controllers, polling</a:t>
            </a:r>
          </a:p>
          <a:p>
            <a:pPr>
              <a:buFont typeface="Monotype Sorts" charset="2"/>
              <a:buNone/>
            </a:pPr>
            <a:r>
              <a:rPr lang="en-US"/>
              <a:t> </a:t>
            </a:r>
          </a:p>
          <a:p>
            <a:r>
              <a:rPr lang="en-US"/>
              <a:t>Use DMA</a:t>
            </a:r>
          </a:p>
          <a:p>
            <a:endParaRPr lang="en-US"/>
          </a:p>
          <a:p>
            <a:r>
              <a:rPr lang="en-US"/>
              <a:t>Use smarter hardware devices</a:t>
            </a:r>
          </a:p>
          <a:p>
            <a:endParaRPr lang="en-US"/>
          </a:p>
          <a:p>
            <a:r>
              <a:rPr lang="en-US"/>
              <a:t>Balance CPU, memory, bus, and I/O performance for highest throughput</a:t>
            </a:r>
          </a:p>
          <a:p>
            <a:endParaRPr lang="en-US"/>
          </a:p>
          <a:p>
            <a:r>
              <a:rPr lang="en-US"/>
              <a:t>Move user-mode processes / daemons to kernel threads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7416"/>
            <a:ext cx="7772400" cy="576263"/>
          </a:xfrm>
        </p:spPr>
        <p:txBody>
          <a:bodyPr/>
          <a:lstStyle/>
          <a:p>
            <a:pPr eaLnBrk="1" hangingPunct="1"/>
            <a:r>
              <a:rPr lang="en-US"/>
              <a:t>Device-Functionality Progression</a:t>
            </a:r>
            <a:endParaRPr lang="en-US" sz="2400"/>
          </a:p>
        </p:txBody>
      </p:sp>
      <p:pic>
        <p:nvPicPr>
          <p:cNvPr id="44035" name="Picture 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21392" y="1315641"/>
            <a:ext cx="4959350" cy="4719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647"/>
          </a:xfrm>
        </p:spPr>
        <p:txBody>
          <a:bodyPr/>
          <a:lstStyle/>
          <a:p>
            <a:pPr eaLnBrk="1" hangingPunct="1"/>
            <a:r>
              <a:rPr lang="en-US"/>
              <a:t>End of Chapter 12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701675" y="277416"/>
            <a:ext cx="7985125" cy="576263"/>
          </a:xfrm>
        </p:spPr>
        <p:txBody>
          <a:bodyPr/>
          <a:lstStyle/>
          <a:p>
            <a:pPr eaLnBrk="1" hangingPunct="1"/>
            <a:r>
              <a:rPr lang="en-US"/>
              <a:t>I/O Hardware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Incredible variety of I/O devices</a:t>
            </a:r>
          </a:p>
          <a:p>
            <a:pPr lvl="1"/>
            <a:r>
              <a:rPr lang="en-US" dirty="0"/>
              <a:t>Storage</a:t>
            </a:r>
          </a:p>
          <a:p>
            <a:pPr lvl="1"/>
            <a:r>
              <a:rPr lang="en-US" dirty="0"/>
              <a:t>Transmission</a:t>
            </a:r>
          </a:p>
          <a:p>
            <a:pPr lvl="1"/>
            <a:r>
              <a:rPr lang="en-US" dirty="0"/>
              <a:t>Human-interface</a:t>
            </a:r>
          </a:p>
          <a:p>
            <a:r>
              <a:rPr lang="en-US" dirty="0"/>
              <a:t>Common concepts – signals from I/O devices interface with computer</a:t>
            </a:r>
          </a:p>
          <a:p>
            <a:pPr lvl="1"/>
            <a:r>
              <a:rPr lang="en-US" b="1" dirty="0">
                <a:solidFill>
                  <a:srgbClr val="3366FF"/>
                </a:solidFill>
              </a:rPr>
              <a:t>Port(</a:t>
            </a:r>
            <a:r>
              <a:rPr lang="zh-CN" altLang="en-US" b="1" dirty="0">
                <a:solidFill>
                  <a:srgbClr val="3366FF"/>
                </a:solidFill>
              </a:rPr>
              <a:t>端口</a:t>
            </a:r>
            <a:r>
              <a:rPr lang="en-US" b="1" dirty="0">
                <a:solidFill>
                  <a:srgbClr val="3366FF"/>
                </a:solidFill>
              </a:rPr>
              <a:t>) </a:t>
            </a:r>
            <a:r>
              <a:rPr lang="en-US" dirty="0"/>
              <a:t>– connection point for device</a:t>
            </a:r>
          </a:p>
          <a:p>
            <a:pPr lvl="1"/>
            <a:r>
              <a:rPr lang="en-US" b="1" dirty="0">
                <a:solidFill>
                  <a:srgbClr val="3366FF"/>
                </a:solidFill>
              </a:rPr>
              <a:t>Bus(</a:t>
            </a:r>
            <a:r>
              <a:rPr lang="zh-CN" altLang="en-US" b="1" dirty="0">
                <a:solidFill>
                  <a:srgbClr val="3366FF"/>
                </a:solidFill>
              </a:rPr>
              <a:t>总线</a:t>
            </a:r>
            <a:r>
              <a:rPr lang="en-US" b="1" dirty="0">
                <a:solidFill>
                  <a:srgbClr val="3366FF"/>
                </a:solidFill>
              </a:rPr>
              <a:t>)</a:t>
            </a:r>
            <a:r>
              <a:rPr lang="en-US" dirty="0"/>
              <a:t> - </a:t>
            </a:r>
            <a:r>
              <a:rPr lang="en-US" b="1" dirty="0">
                <a:solidFill>
                  <a:srgbClr val="3366FF"/>
                </a:solidFill>
              </a:rPr>
              <a:t>daisy chain</a:t>
            </a:r>
            <a:r>
              <a:rPr lang="en-US" dirty="0">
                <a:solidFill>
                  <a:srgbClr val="3366FF"/>
                </a:solidFill>
              </a:rPr>
              <a:t> </a:t>
            </a:r>
            <a:r>
              <a:rPr lang="en-US" dirty="0"/>
              <a:t>or shared direct access</a:t>
            </a:r>
          </a:p>
          <a:p>
            <a:pPr lvl="1"/>
            <a:r>
              <a:rPr lang="en-US" b="1" dirty="0">
                <a:solidFill>
                  <a:srgbClr val="3366FF"/>
                </a:solidFill>
              </a:rPr>
              <a:t>Controller</a:t>
            </a:r>
            <a:r>
              <a:rPr lang="en-US" dirty="0"/>
              <a:t> (</a:t>
            </a:r>
            <a:r>
              <a:rPr lang="en-US" b="1" dirty="0">
                <a:solidFill>
                  <a:srgbClr val="3366FF"/>
                </a:solidFill>
              </a:rPr>
              <a:t>host adapter</a:t>
            </a:r>
            <a:r>
              <a:rPr lang="en-US" dirty="0"/>
              <a:t>)(</a:t>
            </a:r>
            <a:r>
              <a:rPr lang="zh-CN" altLang="en-US" dirty="0"/>
              <a:t>控制器</a:t>
            </a:r>
            <a:r>
              <a:rPr lang="en-US" dirty="0"/>
              <a:t>) – electronics that operate port, bus, device</a:t>
            </a:r>
          </a:p>
          <a:p>
            <a:pPr lvl="2"/>
            <a:r>
              <a:rPr lang="en-US" dirty="0"/>
              <a:t>Sometimes integrated</a:t>
            </a:r>
          </a:p>
          <a:p>
            <a:pPr lvl="2"/>
            <a:r>
              <a:rPr lang="en-US" dirty="0"/>
              <a:t>Sometimes separate circuit board (host adapter)</a:t>
            </a:r>
          </a:p>
          <a:p>
            <a:pPr lvl="2"/>
            <a:r>
              <a:rPr lang="en-US" dirty="0"/>
              <a:t>Contains processor, microcode, private memory, bus controller, </a:t>
            </a:r>
            <a:r>
              <a:rPr lang="en-US" dirty="0" err="1"/>
              <a:t>etc</a:t>
            </a:r>
            <a:endParaRPr lang="en-US" dirty="0"/>
          </a:p>
          <a:p>
            <a:pPr lvl="3"/>
            <a:r>
              <a:rPr lang="en-US" dirty="0"/>
              <a:t>Some talk to per-device controller with bus controller, microcode, memory, </a:t>
            </a:r>
            <a:r>
              <a:rPr lang="en-US" dirty="0" err="1"/>
              <a:t>etc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758825" y="277416"/>
            <a:ext cx="7927975" cy="576263"/>
          </a:xfrm>
        </p:spPr>
        <p:txBody>
          <a:bodyPr/>
          <a:lstStyle/>
          <a:p>
            <a:pPr eaLnBrk="1" hangingPunct="1"/>
            <a:r>
              <a:rPr lang="en-US"/>
              <a:t>A Typical PC Bus Structure</a:t>
            </a:r>
            <a:endParaRPr lang="en-US" sz="2400"/>
          </a:p>
        </p:txBody>
      </p:sp>
      <p:pic>
        <p:nvPicPr>
          <p:cNvPr id="8195" name="Picture 103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8550" y="1046560"/>
            <a:ext cx="6692900" cy="51446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I/O Hardware (Cont.)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I/O instructions control devices</a:t>
            </a:r>
          </a:p>
          <a:p>
            <a:r>
              <a:rPr lang="en-US"/>
              <a:t>Devices usually have registers where device driver places commands, addresses, and data to write, or read data from registers after command execution</a:t>
            </a:r>
          </a:p>
          <a:p>
            <a:pPr lvl="1"/>
            <a:r>
              <a:rPr lang="en-US"/>
              <a:t>Data-in register, data-out register, status register, control register</a:t>
            </a:r>
          </a:p>
          <a:p>
            <a:pPr lvl="1"/>
            <a:r>
              <a:rPr lang="en-US"/>
              <a:t>Typically 1-4 bytes, or FIFO buffer</a:t>
            </a:r>
          </a:p>
          <a:p>
            <a:r>
              <a:rPr lang="en-US"/>
              <a:t>Devices have addresses, used by </a:t>
            </a:r>
          </a:p>
          <a:p>
            <a:pPr lvl="1"/>
            <a:r>
              <a:rPr lang="en-US"/>
              <a:t>Direct I/O instructions</a:t>
            </a:r>
          </a:p>
          <a:p>
            <a:pPr lvl="1"/>
            <a:r>
              <a:rPr lang="en-US" b="1">
                <a:solidFill>
                  <a:srgbClr val="3366FF"/>
                </a:solidFill>
              </a:rPr>
              <a:t>Memory-mapped I/O</a:t>
            </a:r>
          </a:p>
          <a:p>
            <a:pPr lvl="2"/>
            <a:r>
              <a:rPr lang="en-US">
                <a:solidFill>
                  <a:srgbClr val="000000"/>
                </a:solidFill>
              </a:rPr>
              <a:t>Device data and command registers mapped to processor address space</a:t>
            </a:r>
          </a:p>
          <a:p>
            <a:pPr lvl="2"/>
            <a:r>
              <a:rPr lang="en-US">
                <a:solidFill>
                  <a:srgbClr val="000000"/>
                </a:solidFill>
              </a:rPr>
              <a:t>Especially for large address spaces (graphics)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885825" y="277416"/>
            <a:ext cx="7800975" cy="576263"/>
          </a:xfrm>
        </p:spPr>
        <p:txBody>
          <a:bodyPr/>
          <a:lstStyle/>
          <a:p>
            <a:pPr eaLnBrk="1" hangingPunct="1"/>
            <a:r>
              <a:rPr lang="en-US" sz="2800"/>
              <a:t>Device I/O Port Locations on PCs (partial)</a:t>
            </a:r>
            <a:endParaRPr lang="en-US" sz="2400"/>
          </a:p>
        </p:txBody>
      </p:sp>
      <p:pic>
        <p:nvPicPr>
          <p:cNvPr id="10243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66800" y="1447800"/>
            <a:ext cx="6864350" cy="43279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Polling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06450" y="1233487"/>
            <a:ext cx="8229600" cy="3538538"/>
          </a:xfrm>
        </p:spPr>
        <p:txBody>
          <a:bodyPr/>
          <a:lstStyle/>
          <a:p>
            <a:pPr marL="342883" indent="-342883">
              <a:defRPr/>
            </a:pPr>
            <a:r>
              <a:rPr lang="en-US" dirty="0"/>
              <a:t>For each byte of I/O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/>
              <a:t>Read busy bit from status register until 0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/>
              <a:t>Host sets read or write bit and if write copies data into data-out register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/>
              <a:t>Host sets command-ready bit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/>
              <a:t>Controller sets busy bit, executes transfer</a:t>
            </a:r>
          </a:p>
          <a:p>
            <a:pPr marL="800060" lvl="1" indent="-342883">
              <a:buFont typeface="+mj-lt"/>
              <a:buAutoNum type="arabicPeriod"/>
              <a:defRPr/>
            </a:pPr>
            <a:r>
              <a:rPr lang="en-US" dirty="0"/>
              <a:t>Controller clears busy bit, error bit, command-ready bit when transfer done</a:t>
            </a:r>
          </a:p>
          <a:p>
            <a:pPr marL="742913" lvl="1" indent="-285736">
              <a:defRPr/>
            </a:pPr>
            <a:endParaRPr lang="en-US" dirty="0"/>
          </a:p>
          <a:p>
            <a:pPr marL="342883" indent="-342883">
              <a:defRPr/>
            </a:pPr>
            <a:r>
              <a:rPr lang="en-US" dirty="0"/>
              <a:t>Step 1 is </a:t>
            </a:r>
            <a:r>
              <a:rPr lang="en-US" b="1" dirty="0">
                <a:solidFill>
                  <a:srgbClr val="3366FF"/>
                </a:solidFill>
              </a:rPr>
              <a:t>busy-wait</a:t>
            </a:r>
            <a:r>
              <a:rPr lang="en-US" b="1" dirty="0"/>
              <a:t> </a:t>
            </a:r>
            <a:r>
              <a:rPr lang="en-US" dirty="0"/>
              <a:t>cycle to wait for I/O from device</a:t>
            </a:r>
          </a:p>
          <a:p>
            <a:pPr marL="742913" lvl="1" indent="-285736">
              <a:defRPr/>
            </a:pPr>
            <a:r>
              <a:rPr lang="en-US" dirty="0"/>
              <a:t>Reasonable if device is fast</a:t>
            </a:r>
          </a:p>
          <a:p>
            <a:pPr marL="742913" lvl="1" indent="-285736">
              <a:defRPr/>
            </a:pPr>
            <a:r>
              <a:rPr lang="en-US" dirty="0"/>
              <a:t>But inefficient if device slow</a:t>
            </a:r>
          </a:p>
          <a:p>
            <a:pPr marL="742913" lvl="1" indent="-285736">
              <a:defRPr/>
            </a:pPr>
            <a:r>
              <a:rPr lang="en-US" dirty="0"/>
              <a:t>CPU switches to other tasks?</a:t>
            </a:r>
          </a:p>
          <a:p>
            <a:pPr marL="1085796" lvl="2" indent="-228589">
              <a:defRPr/>
            </a:pPr>
            <a:r>
              <a:rPr lang="en-US" dirty="0"/>
              <a:t>But if miss a cycle data overwritten / lost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2085</TotalTime>
  <Words>1263</Words>
  <Application>Microsoft Office PowerPoint</Application>
  <PresentationFormat>全屏显示(4:3)</PresentationFormat>
  <Paragraphs>301</Paragraphs>
  <Slides>42</Slides>
  <Notes>38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0" baseType="lpstr">
      <vt:lpstr>Monotype Sorts</vt:lpstr>
      <vt:lpstr>Arial</vt:lpstr>
      <vt:lpstr>Courier New</vt:lpstr>
      <vt:lpstr>Helvetica</vt:lpstr>
      <vt:lpstr>Times New Roman</vt:lpstr>
      <vt:lpstr>Verdana</vt:lpstr>
      <vt:lpstr>Webdings</vt:lpstr>
      <vt:lpstr>os-8</vt:lpstr>
      <vt:lpstr>Chapter 13:  I/O Systems</vt:lpstr>
      <vt:lpstr>Chapter 13:  I/O Systems</vt:lpstr>
      <vt:lpstr>Objectives</vt:lpstr>
      <vt:lpstr>Overview</vt:lpstr>
      <vt:lpstr>I/O Hardware</vt:lpstr>
      <vt:lpstr>A Typical PC Bus Structure</vt:lpstr>
      <vt:lpstr>I/O Hardware (Cont.)</vt:lpstr>
      <vt:lpstr>Device I/O Port Locations on PCs (partial)</vt:lpstr>
      <vt:lpstr>Polling</vt:lpstr>
      <vt:lpstr>Interrupts</vt:lpstr>
      <vt:lpstr>Interrupt-Driven I/O Cycle</vt:lpstr>
      <vt:lpstr>Intel Pentium Processor Event-Vector Table</vt:lpstr>
      <vt:lpstr>Interrupts (Cont.)</vt:lpstr>
      <vt:lpstr>Direct Memory Access</vt:lpstr>
      <vt:lpstr>Six Step Process to Perform DMA Transfer</vt:lpstr>
      <vt:lpstr>Application I/O Interface</vt:lpstr>
      <vt:lpstr>A Kernel I/O Structure</vt:lpstr>
      <vt:lpstr>Characteristics of I/O Devices</vt:lpstr>
      <vt:lpstr>Characteristics of I/O Devices (Cont.)</vt:lpstr>
      <vt:lpstr>Block and Character Devices</vt:lpstr>
      <vt:lpstr>Network Devices</vt:lpstr>
      <vt:lpstr>Clocks and Timers</vt:lpstr>
      <vt:lpstr>Blocking and Nonblocking I/O</vt:lpstr>
      <vt:lpstr>Two I/O Methods</vt:lpstr>
      <vt:lpstr>Kernel I/O Subsystem</vt:lpstr>
      <vt:lpstr>Device-status Table</vt:lpstr>
      <vt:lpstr>Sun Enterprise 6000 Device-Transfer Rates</vt:lpstr>
      <vt:lpstr>Kernel I/O Subsystem</vt:lpstr>
      <vt:lpstr>Error Handling</vt:lpstr>
      <vt:lpstr>I/O Protection</vt:lpstr>
      <vt:lpstr>Use of a System Call to Perform I/O</vt:lpstr>
      <vt:lpstr>Kernel Data Structures</vt:lpstr>
      <vt:lpstr>UNIX I/O Kernel Structure</vt:lpstr>
      <vt:lpstr>I/O Requests to Hardware Operations</vt:lpstr>
      <vt:lpstr>Life Cycle of An I/O Request</vt:lpstr>
      <vt:lpstr>STREAMS</vt:lpstr>
      <vt:lpstr>The STREAMS Structure</vt:lpstr>
      <vt:lpstr>Performance</vt:lpstr>
      <vt:lpstr>Intercomputer Communications</vt:lpstr>
      <vt:lpstr>Improving Performance</vt:lpstr>
      <vt:lpstr>Device-Functionality Progression</vt:lpstr>
      <vt:lpstr>End of Chapter 12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Marilyn Turnamian</dc:creator>
  <cp:lastModifiedBy>ZuoJie</cp:lastModifiedBy>
  <cp:revision>156</cp:revision>
  <cp:lastPrinted>2011-04-21T18:25:03Z</cp:lastPrinted>
  <dcterms:created xsi:type="dcterms:W3CDTF">2011-04-21T16:06:42Z</dcterms:created>
  <dcterms:modified xsi:type="dcterms:W3CDTF">2019-06-02T14:42:56Z</dcterms:modified>
</cp:coreProperties>
</file>

<file path=docProps/thumbnail.jpeg>
</file>